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2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8" r:id="rId3"/>
    <p:sldId id="260" r:id="rId4"/>
    <p:sldId id="261" r:id="rId5"/>
    <p:sldId id="267" r:id="rId6"/>
    <p:sldId id="269" r:id="rId7"/>
    <p:sldId id="262" r:id="rId8"/>
    <p:sldId id="271" r:id="rId9"/>
    <p:sldId id="273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51"/>
    <a:srgbClr val="B72E91"/>
    <a:srgbClr val="293B97"/>
    <a:srgbClr val="1E2785"/>
    <a:srgbClr val="313131"/>
    <a:srgbClr val="1E297F"/>
    <a:srgbClr val="424242"/>
    <a:srgbClr val="F4F4F4"/>
    <a:srgbClr val="F4F498"/>
    <a:srgbClr val="9898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6" autoAdjust="0"/>
  </p:normalViewPr>
  <p:slideViewPr>
    <p:cSldViewPr snapToGrid="0" snapToObjects="1">
      <p:cViewPr varScale="1">
        <p:scale>
          <a:sx n="59" d="100"/>
          <a:sy n="59" d="100"/>
        </p:scale>
        <p:origin x="78" y="12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5" d="100"/>
          <a:sy n="85" d="100"/>
        </p:scale>
        <p:origin x="-37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AA12F8-F2BF-45C6-B856-45F8519EC63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EED36FF0-5A49-49BE-959F-358DD72D7AC2}">
      <dgm:prSet/>
      <dgm:spPr/>
      <dgm:t>
        <a:bodyPr/>
        <a:lstStyle/>
        <a:p>
          <a:r>
            <a:rPr lang="lv-LV" dirty="0"/>
            <a:t>Iepirkuma priekšmets</a:t>
          </a:r>
        </a:p>
      </dgm:t>
    </dgm:pt>
    <dgm:pt modelId="{25B1796D-4AD6-4BC7-8C54-99F3AB3E3194}" type="parTrans" cxnId="{B7E2A456-3870-4F6F-96F6-CD318301C415}">
      <dgm:prSet/>
      <dgm:spPr/>
      <dgm:t>
        <a:bodyPr/>
        <a:lstStyle/>
        <a:p>
          <a:endParaRPr lang="lv-LV"/>
        </a:p>
      </dgm:t>
    </dgm:pt>
    <dgm:pt modelId="{D5C735DE-534B-4C5B-B883-FD9CC2072ED5}" type="sibTrans" cxnId="{B7E2A456-3870-4F6F-96F6-CD318301C415}">
      <dgm:prSet/>
      <dgm:spPr/>
      <dgm:t>
        <a:bodyPr/>
        <a:lstStyle/>
        <a:p>
          <a:endParaRPr lang="lv-LV"/>
        </a:p>
      </dgm:t>
    </dgm:pt>
    <dgm:pt modelId="{7F14E656-1FB2-418C-94B8-9286E359ADF8}">
      <dgm:prSet/>
      <dgm:spPr/>
      <dgm:t>
        <a:bodyPr/>
        <a:lstStyle/>
        <a:p>
          <a:r>
            <a:rPr lang="lv-LV" dirty="0"/>
            <a:t>Plānotā maksimālā līgumcena</a:t>
          </a:r>
        </a:p>
      </dgm:t>
    </dgm:pt>
    <dgm:pt modelId="{5753A516-3643-4ABF-A0CC-0C07B73EABFD}" type="parTrans" cxnId="{FF82F764-0385-4FA9-AA72-8AE25C2DEA9A}">
      <dgm:prSet/>
      <dgm:spPr/>
      <dgm:t>
        <a:bodyPr/>
        <a:lstStyle/>
        <a:p>
          <a:endParaRPr lang="lv-LV"/>
        </a:p>
      </dgm:t>
    </dgm:pt>
    <dgm:pt modelId="{28C1AF4C-729E-4B11-949C-0FE2162FDB6C}" type="sibTrans" cxnId="{FF82F764-0385-4FA9-AA72-8AE25C2DEA9A}">
      <dgm:prSet/>
      <dgm:spPr/>
      <dgm:t>
        <a:bodyPr/>
        <a:lstStyle/>
        <a:p>
          <a:endParaRPr lang="lv-LV"/>
        </a:p>
      </dgm:t>
    </dgm:pt>
    <dgm:pt modelId="{9D418DE8-946C-4382-84D3-C60A4FB67DC4}">
      <dgm:prSet/>
      <dgm:spPr/>
      <dgm:t>
        <a:bodyPr/>
        <a:lstStyle/>
        <a:p>
          <a:r>
            <a:rPr lang="lv-LV" dirty="0"/>
            <a:t>vispārīgā vienošanās par darbinieku veselības apdrošināšanu uz 12 mēnešiem ar iespēju noslēgt to atkārtoti vēl uz 12 mēnešiem</a:t>
          </a:r>
        </a:p>
      </dgm:t>
    </dgm:pt>
    <dgm:pt modelId="{777C83C5-C35A-458B-AA21-8CE7CAE8FFD7}" type="parTrans" cxnId="{684AF1E7-BF37-4124-899C-7110A5907885}">
      <dgm:prSet/>
      <dgm:spPr/>
      <dgm:t>
        <a:bodyPr/>
        <a:lstStyle/>
        <a:p>
          <a:endParaRPr lang="lv-LV"/>
        </a:p>
      </dgm:t>
    </dgm:pt>
    <dgm:pt modelId="{DF35170E-FD57-4229-B1E8-97D416D35F9D}" type="sibTrans" cxnId="{684AF1E7-BF37-4124-899C-7110A5907885}">
      <dgm:prSet/>
      <dgm:spPr/>
      <dgm:t>
        <a:bodyPr/>
        <a:lstStyle/>
        <a:p>
          <a:endParaRPr lang="lv-LV"/>
        </a:p>
      </dgm:t>
    </dgm:pt>
    <dgm:pt modelId="{14FE4686-A7D3-4F13-B04F-809E863B2071}">
      <dgm:prSet/>
      <dgm:spPr/>
      <dgm:t>
        <a:bodyPr/>
        <a:lstStyle/>
        <a:p>
          <a:r>
            <a:rPr lang="lv-LV" dirty="0"/>
            <a:t>Iepirkuma priekšmeta tehniskā specifikācija</a:t>
          </a:r>
        </a:p>
      </dgm:t>
    </dgm:pt>
    <dgm:pt modelId="{FB2637E3-474F-4E7D-80F2-D8F80997D644}" type="parTrans" cxnId="{4F8427A9-5F9F-4C37-875C-7DAD98813460}">
      <dgm:prSet/>
      <dgm:spPr/>
      <dgm:t>
        <a:bodyPr/>
        <a:lstStyle/>
        <a:p>
          <a:endParaRPr lang="lv-LV"/>
        </a:p>
      </dgm:t>
    </dgm:pt>
    <dgm:pt modelId="{6667DC91-FED7-459E-A5F4-F2ECC57B0E70}" type="sibTrans" cxnId="{4F8427A9-5F9F-4C37-875C-7DAD98813460}">
      <dgm:prSet/>
      <dgm:spPr/>
      <dgm:t>
        <a:bodyPr/>
        <a:lstStyle/>
        <a:p>
          <a:endParaRPr lang="lv-LV"/>
        </a:p>
      </dgm:t>
    </dgm:pt>
    <dgm:pt modelId="{684DCF49-C97D-48AA-B25B-3C6241F6477B}">
      <dgm:prSet/>
      <dgm:spPr/>
      <dgm:t>
        <a:bodyPr/>
        <a:lstStyle/>
        <a:p>
          <a:r>
            <a:rPr lang="lv-LV" dirty="0"/>
            <a:t>12 mēnešiem – 581</a:t>
          </a:r>
          <a:r>
            <a:rPr lang="en-US" dirty="0"/>
            <a:t> </a:t>
          </a:r>
          <a:r>
            <a:rPr lang="lv-LV" dirty="0"/>
            <a:t>700 EUR bez PVN</a:t>
          </a:r>
        </a:p>
      </dgm:t>
    </dgm:pt>
    <dgm:pt modelId="{33152A10-5DD6-4EC0-AA8C-2C93CB86AC85}" type="parTrans" cxnId="{5C14776F-3AB7-44BD-AB69-B42A823FBCB5}">
      <dgm:prSet/>
      <dgm:spPr/>
      <dgm:t>
        <a:bodyPr/>
        <a:lstStyle/>
        <a:p>
          <a:endParaRPr lang="lv-LV"/>
        </a:p>
      </dgm:t>
    </dgm:pt>
    <dgm:pt modelId="{AB703B74-B9BD-43D8-AD58-D1CBE28C463A}" type="sibTrans" cxnId="{5C14776F-3AB7-44BD-AB69-B42A823FBCB5}">
      <dgm:prSet/>
      <dgm:spPr/>
      <dgm:t>
        <a:bodyPr/>
        <a:lstStyle/>
        <a:p>
          <a:endParaRPr lang="lv-LV"/>
        </a:p>
      </dgm:t>
    </dgm:pt>
    <dgm:pt modelId="{DF1A62D0-14C6-47F5-8297-434BAD9A41D9}">
      <dgm:prSet/>
      <dgm:spPr/>
      <dgm:t>
        <a:bodyPr/>
        <a:lstStyle/>
        <a:p>
          <a:r>
            <a:rPr lang="lv-LV" dirty="0"/>
            <a:t>Vērtēšanas kritērijs</a:t>
          </a:r>
        </a:p>
      </dgm:t>
    </dgm:pt>
    <dgm:pt modelId="{0C85B25A-9D5E-4315-B99F-E57779CB1349}" type="parTrans" cxnId="{6B0424C0-9BAC-467C-99B5-3C71B34E49B2}">
      <dgm:prSet/>
      <dgm:spPr/>
      <dgm:t>
        <a:bodyPr/>
        <a:lstStyle/>
        <a:p>
          <a:endParaRPr lang="lv-LV"/>
        </a:p>
      </dgm:t>
    </dgm:pt>
    <dgm:pt modelId="{6F02C95B-4A45-4D7D-86E6-BC7BBD795837}" type="sibTrans" cxnId="{6B0424C0-9BAC-467C-99B5-3C71B34E49B2}">
      <dgm:prSet/>
      <dgm:spPr/>
      <dgm:t>
        <a:bodyPr/>
        <a:lstStyle/>
        <a:p>
          <a:endParaRPr lang="lv-LV"/>
        </a:p>
      </dgm:t>
    </dgm:pt>
    <dgm:pt modelId="{65A7F2D9-62D1-445D-90B1-B91D2FC72AE4}">
      <dgm:prSet/>
      <dgm:spPr/>
      <dgm:t>
        <a:bodyPr/>
        <a:lstStyle/>
        <a:p>
          <a:r>
            <a:rPr lang="lv-LV" dirty="0"/>
            <a:t>viena polise ar pamatprogrammas minimālā satura definēšanu, 100% pasūtītāja finansējums</a:t>
          </a:r>
        </a:p>
      </dgm:t>
    </dgm:pt>
    <dgm:pt modelId="{002027AC-2603-40F4-B511-7F314A597C61}" type="parTrans" cxnId="{4494A0DA-D70B-4AEA-9707-037F43387BEC}">
      <dgm:prSet/>
      <dgm:spPr/>
      <dgm:t>
        <a:bodyPr/>
        <a:lstStyle/>
        <a:p>
          <a:endParaRPr lang="lv-LV"/>
        </a:p>
      </dgm:t>
    </dgm:pt>
    <dgm:pt modelId="{9E536DAF-057D-4994-A217-917F41797367}" type="sibTrans" cxnId="{4494A0DA-D70B-4AEA-9707-037F43387BEC}">
      <dgm:prSet/>
      <dgm:spPr/>
      <dgm:t>
        <a:bodyPr/>
        <a:lstStyle/>
        <a:p>
          <a:endParaRPr lang="lv-LV"/>
        </a:p>
      </dgm:t>
    </dgm:pt>
    <dgm:pt modelId="{5368D2D5-3FFD-4C63-B778-A8648A1DE514}">
      <dgm:prSet/>
      <dgm:spPr/>
      <dgm:t>
        <a:bodyPr/>
        <a:lstStyle/>
        <a:p>
          <a:r>
            <a:rPr lang="lv-LV"/>
            <a:t>saimnieciski visizdevīgākais piedāvājums</a:t>
          </a:r>
          <a:endParaRPr lang="lv-LV" dirty="0"/>
        </a:p>
      </dgm:t>
    </dgm:pt>
    <dgm:pt modelId="{184331B8-6D9E-4A7A-A046-E31362CA3FD6}" type="parTrans" cxnId="{F3F09B70-EEB8-471D-B32D-E9E0E33A6CDB}">
      <dgm:prSet/>
      <dgm:spPr/>
      <dgm:t>
        <a:bodyPr/>
        <a:lstStyle/>
        <a:p>
          <a:endParaRPr lang="lv-LV"/>
        </a:p>
      </dgm:t>
    </dgm:pt>
    <dgm:pt modelId="{A125A6DC-9BFA-4356-B425-49F311E39649}" type="sibTrans" cxnId="{F3F09B70-EEB8-471D-B32D-E9E0E33A6CDB}">
      <dgm:prSet/>
      <dgm:spPr/>
      <dgm:t>
        <a:bodyPr/>
        <a:lstStyle/>
        <a:p>
          <a:endParaRPr lang="lv-LV"/>
        </a:p>
      </dgm:t>
    </dgm:pt>
    <dgm:pt modelId="{CD36AF07-64DD-4CEF-B998-F85EB116E5A3}" type="pres">
      <dgm:prSet presAssocID="{C6AA12F8-F2BF-45C6-B856-45F8519EC637}" presName="Name0" presStyleCnt="0">
        <dgm:presLayoutVars>
          <dgm:dir/>
          <dgm:animLvl val="lvl"/>
          <dgm:resizeHandles val="exact"/>
        </dgm:presLayoutVars>
      </dgm:prSet>
      <dgm:spPr/>
    </dgm:pt>
    <dgm:pt modelId="{B85D29C6-A6BC-419C-A88A-262B059DAA47}" type="pres">
      <dgm:prSet presAssocID="{EED36FF0-5A49-49BE-959F-358DD72D7AC2}" presName="linNode" presStyleCnt="0"/>
      <dgm:spPr/>
    </dgm:pt>
    <dgm:pt modelId="{23F75424-96C8-4450-8F3F-02BB7A7FC9C8}" type="pres">
      <dgm:prSet presAssocID="{EED36FF0-5A49-49BE-959F-358DD72D7AC2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5BBA93ED-AACA-4DB2-89D5-D5FE3A82CD28}" type="pres">
      <dgm:prSet presAssocID="{EED36FF0-5A49-49BE-959F-358DD72D7AC2}" presName="descendantText" presStyleLbl="alignAccFollowNode1" presStyleIdx="0" presStyleCnt="4">
        <dgm:presLayoutVars>
          <dgm:bulletEnabled val="1"/>
        </dgm:presLayoutVars>
      </dgm:prSet>
      <dgm:spPr/>
    </dgm:pt>
    <dgm:pt modelId="{5E16559C-513C-4FD1-9B7F-B78E721B2ED7}" type="pres">
      <dgm:prSet presAssocID="{D5C735DE-534B-4C5B-B883-FD9CC2072ED5}" presName="sp" presStyleCnt="0"/>
      <dgm:spPr/>
    </dgm:pt>
    <dgm:pt modelId="{EDECE74C-8286-4384-BC1E-F632168DBD2E}" type="pres">
      <dgm:prSet presAssocID="{7F14E656-1FB2-418C-94B8-9286E359ADF8}" presName="linNode" presStyleCnt="0"/>
      <dgm:spPr/>
    </dgm:pt>
    <dgm:pt modelId="{C6F19D7A-4560-4B97-9962-F23A3D88A853}" type="pres">
      <dgm:prSet presAssocID="{7F14E656-1FB2-418C-94B8-9286E359ADF8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D3A01193-7231-44AD-9237-B5C395987A4E}" type="pres">
      <dgm:prSet presAssocID="{7F14E656-1FB2-418C-94B8-9286E359ADF8}" presName="descendantText" presStyleLbl="alignAccFollowNode1" presStyleIdx="1" presStyleCnt="4">
        <dgm:presLayoutVars>
          <dgm:bulletEnabled val="1"/>
        </dgm:presLayoutVars>
      </dgm:prSet>
      <dgm:spPr/>
    </dgm:pt>
    <dgm:pt modelId="{FA8578E2-6114-454D-9C6A-A5DE331B4E41}" type="pres">
      <dgm:prSet presAssocID="{28C1AF4C-729E-4B11-949C-0FE2162FDB6C}" presName="sp" presStyleCnt="0"/>
      <dgm:spPr/>
    </dgm:pt>
    <dgm:pt modelId="{CBA61CCE-F667-4A5E-96AA-70A4991E2ABE}" type="pres">
      <dgm:prSet presAssocID="{14FE4686-A7D3-4F13-B04F-809E863B2071}" presName="linNode" presStyleCnt="0"/>
      <dgm:spPr/>
    </dgm:pt>
    <dgm:pt modelId="{64AF60FF-AC9C-41A3-88ED-2E7198834DB3}" type="pres">
      <dgm:prSet presAssocID="{14FE4686-A7D3-4F13-B04F-809E863B2071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C4C31412-00D9-40AC-808B-D56915EEFFED}" type="pres">
      <dgm:prSet presAssocID="{14FE4686-A7D3-4F13-B04F-809E863B2071}" presName="descendantText" presStyleLbl="alignAccFollowNode1" presStyleIdx="2" presStyleCnt="4">
        <dgm:presLayoutVars>
          <dgm:bulletEnabled val="1"/>
        </dgm:presLayoutVars>
      </dgm:prSet>
      <dgm:spPr/>
    </dgm:pt>
    <dgm:pt modelId="{B57E9978-287A-416B-BA50-84C0CF29F741}" type="pres">
      <dgm:prSet presAssocID="{6667DC91-FED7-459E-A5F4-F2ECC57B0E70}" presName="sp" presStyleCnt="0"/>
      <dgm:spPr/>
    </dgm:pt>
    <dgm:pt modelId="{7D08D9CE-15FE-4047-8EB1-8BFBA82D9A61}" type="pres">
      <dgm:prSet presAssocID="{DF1A62D0-14C6-47F5-8297-434BAD9A41D9}" presName="linNode" presStyleCnt="0"/>
      <dgm:spPr/>
    </dgm:pt>
    <dgm:pt modelId="{AE25B04B-457D-4BEA-9A43-304106402A76}" type="pres">
      <dgm:prSet presAssocID="{DF1A62D0-14C6-47F5-8297-434BAD9A41D9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F9C0DD43-48D6-44ED-BD64-95F389A9F4DA}" type="pres">
      <dgm:prSet presAssocID="{DF1A62D0-14C6-47F5-8297-434BAD9A41D9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9EAC2B09-C899-419A-A121-5A15B98ACB24}" type="presOf" srcId="{9D418DE8-946C-4382-84D3-C60A4FB67DC4}" destId="{5BBA93ED-AACA-4DB2-89D5-D5FE3A82CD28}" srcOrd="0" destOrd="0" presId="urn:microsoft.com/office/officeart/2005/8/layout/vList5"/>
    <dgm:cxn modelId="{69216913-AD3B-4D08-9252-1F0CEAB2F9F9}" type="presOf" srcId="{65A7F2D9-62D1-445D-90B1-B91D2FC72AE4}" destId="{C4C31412-00D9-40AC-808B-D56915EEFFED}" srcOrd="0" destOrd="0" presId="urn:microsoft.com/office/officeart/2005/8/layout/vList5"/>
    <dgm:cxn modelId="{0B0F9343-1F2A-445F-908F-AA933C4C32CA}" type="presOf" srcId="{684DCF49-C97D-48AA-B25B-3C6241F6477B}" destId="{D3A01193-7231-44AD-9237-B5C395987A4E}" srcOrd="0" destOrd="0" presId="urn:microsoft.com/office/officeart/2005/8/layout/vList5"/>
    <dgm:cxn modelId="{FF82F764-0385-4FA9-AA72-8AE25C2DEA9A}" srcId="{C6AA12F8-F2BF-45C6-B856-45F8519EC637}" destId="{7F14E656-1FB2-418C-94B8-9286E359ADF8}" srcOrd="1" destOrd="0" parTransId="{5753A516-3643-4ABF-A0CC-0C07B73EABFD}" sibTransId="{28C1AF4C-729E-4B11-949C-0FE2162FDB6C}"/>
    <dgm:cxn modelId="{4E389B67-024D-410C-B5CF-C5D524BCD30A}" type="presOf" srcId="{14FE4686-A7D3-4F13-B04F-809E863B2071}" destId="{64AF60FF-AC9C-41A3-88ED-2E7198834DB3}" srcOrd="0" destOrd="0" presId="urn:microsoft.com/office/officeart/2005/8/layout/vList5"/>
    <dgm:cxn modelId="{8BE0B74C-0C3A-46AD-B825-F1642809404D}" type="presOf" srcId="{7F14E656-1FB2-418C-94B8-9286E359ADF8}" destId="{C6F19D7A-4560-4B97-9962-F23A3D88A853}" srcOrd="0" destOrd="0" presId="urn:microsoft.com/office/officeart/2005/8/layout/vList5"/>
    <dgm:cxn modelId="{F6F0324D-6784-43D5-8A79-AA4EDB4F7C04}" type="presOf" srcId="{EED36FF0-5A49-49BE-959F-358DD72D7AC2}" destId="{23F75424-96C8-4450-8F3F-02BB7A7FC9C8}" srcOrd="0" destOrd="0" presId="urn:microsoft.com/office/officeart/2005/8/layout/vList5"/>
    <dgm:cxn modelId="{5C14776F-3AB7-44BD-AB69-B42A823FBCB5}" srcId="{7F14E656-1FB2-418C-94B8-9286E359ADF8}" destId="{684DCF49-C97D-48AA-B25B-3C6241F6477B}" srcOrd="0" destOrd="0" parTransId="{33152A10-5DD6-4EC0-AA8C-2C93CB86AC85}" sibTransId="{AB703B74-B9BD-43D8-AD58-D1CBE28C463A}"/>
    <dgm:cxn modelId="{F3F09B70-EEB8-471D-B32D-E9E0E33A6CDB}" srcId="{DF1A62D0-14C6-47F5-8297-434BAD9A41D9}" destId="{5368D2D5-3FFD-4C63-B778-A8648A1DE514}" srcOrd="0" destOrd="0" parTransId="{184331B8-6D9E-4A7A-A046-E31362CA3FD6}" sibTransId="{A125A6DC-9BFA-4356-B425-49F311E39649}"/>
    <dgm:cxn modelId="{B7E2A456-3870-4F6F-96F6-CD318301C415}" srcId="{C6AA12F8-F2BF-45C6-B856-45F8519EC637}" destId="{EED36FF0-5A49-49BE-959F-358DD72D7AC2}" srcOrd="0" destOrd="0" parTransId="{25B1796D-4AD6-4BC7-8C54-99F3AB3E3194}" sibTransId="{D5C735DE-534B-4C5B-B883-FD9CC2072ED5}"/>
    <dgm:cxn modelId="{8348BB81-D968-44C8-91AF-1A4E970F0AF0}" type="presOf" srcId="{DF1A62D0-14C6-47F5-8297-434BAD9A41D9}" destId="{AE25B04B-457D-4BEA-9A43-304106402A76}" srcOrd="0" destOrd="0" presId="urn:microsoft.com/office/officeart/2005/8/layout/vList5"/>
    <dgm:cxn modelId="{4F8427A9-5F9F-4C37-875C-7DAD98813460}" srcId="{C6AA12F8-F2BF-45C6-B856-45F8519EC637}" destId="{14FE4686-A7D3-4F13-B04F-809E863B2071}" srcOrd="2" destOrd="0" parTransId="{FB2637E3-474F-4E7D-80F2-D8F80997D644}" sibTransId="{6667DC91-FED7-459E-A5F4-F2ECC57B0E70}"/>
    <dgm:cxn modelId="{6B0424C0-9BAC-467C-99B5-3C71B34E49B2}" srcId="{C6AA12F8-F2BF-45C6-B856-45F8519EC637}" destId="{DF1A62D0-14C6-47F5-8297-434BAD9A41D9}" srcOrd="3" destOrd="0" parTransId="{0C85B25A-9D5E-4315-B99F-E57779CB1349}" sibTransId="{6F02C95B-4A45-4D7D-86E6-BC7BBD795837}"/>
    <dgm:cxn modelId="{1AF303C3-B9D8-4613-855F-2AF53BC48C4F}" type="presOf" srcId="{5368D2D5-3FFD-4C63-B778-A8648A1DE514}" destId="{F9C0DD43-48D6-44ED-BD64-95F389A9F4DA}" srcOrd="0" destOrd="0" presId="urn:microsoft.com/office/officeart/2005/8/layout/vList5"/>
    <dgm:cxn modelId="{70F26AC9-F4DA-426D-8733-C7CB60733F64}" type="presOf" srcId="{C6AA12F8-F2BF-45C6-B856-45F8519EC637}" destId="{CD36AF07-64DD-4CEF-B998-F85EB116E5A3}" srcOrd="0" destOrd="0" presId="urn:microsoft.com/office/officeart/2005/8/layout/vList5"/>
    <dgm:cxn modelId="{4494A0DA-D70B-4AEA-9707-037F43387BEC}" srcId="{14FE4686-A7D3-4F13-B04F-809E863B2071}" destId="{65A7F2D9-62D1-445D-90B1-B91D2FC72AE4}" srcOrd="0" destOrd="0" parTransId="{002027AC-2603-40F4-B511-7F314A597C61}" sibTransId="{9E536DAF-057D-4994-A217-917F41797367}"/>
    <dgm:cxn modelId="{684AF1E7-BF37-4124-899C-7110A5907885}" srcId="{EED36FF0-5A49-49BE-959F-358DD72D7AC2}" destId="{9D418DE8-946C-4382-84D3-C60A4FB67DC4}" srcOrd="0" destOrd="0" parTransId="{777C83C5-C35A-458B-AA21-8CE7CAE8FFD7}" sibTransId="{DF35170E-FD57-4229-B1E8-97D416D35F9D}"/>
    <dgm:cxn modelId="{C20FF057-8A6F-4AC5-A831-7D2224906C71}" type="presParOf" srcId="{CD36AF07-64DD-4CEF-B998-F85EB116E5A3}" destId="{B85D29C6-A6BC-419C-A88A-262B059DAA47}" srcOrd="0" destOrd="0" presId="urn:microsoft.com/office/officeart/2005/8/layout/vList5"/>
    <dgm:cxn modelId="{A697D36E-6794-4CE5-9199-731BDF2BB244}" type="presParOf" srcId="{B85D29C6-A6BC-419C-A88A-262B059DAA47}" destId="{23F75424-96C8-4450-8F3F-02BB7A7FC9C8}" srcOrd="0" destOrd="0" presId="urn:microsoft.com/office/officeart/2005/8/layout/vList5"/>
    <dgm:cxn modelId="{E174BD26-3C1A-434E-8C54-49DC5B21AE63}" type="presParOf" srcId="{B85D29C6-A6BC-419C-A88A-262B059DAA47}" destId="{5BBA93ED-AACA-4DB2-89D5-D5FE3A82CD28}" srcOrd="1" destOrd="0" presId="urn:microsoft.com/office/officeart/2005/8/layout/vList5"/>
    <dgm:cxn modelId="{07FFA255-22FF-49B0-ADB9-AA0E634B9375}" type="presParOf" srcId="{CD36AF07-64DD-4CEF-B998-F85EB116E5A3}" destId="{5E16559C-513C-4FD1-9B7F-B78E721B2ED7}" srcOrd="1" destOrd="0" presId="urn:microsoft.com/office/officeart/2005/8/layout/vList5"/>
    <dgm:cxn modelId="{476ED717-7BD1-4208-AA3F-9D77B2AF0A4C}" type="presParOf" srcId="{CD36AF07-64DD-4CEF-B998-F85EB116E5A3}" destId="{EDECE74C-8286-4384-BC1E-F632168DBD2E}" srcOrd="2" destOrd="0" presId="urn:microsoft.com/office/officeart/2005/8/layout/vList5"/>
    <dgm:cxn modelId="{36464B64-B7BF-4F10-8B1A-76C398C487FD}" type="presParOf" srcId="{EDECE74C-8286-4384-BC1E-F632168DBD2E}" destId="{C6F19D7A-4560-4B97-9962-F23A3D88A853}" srcOrd="0" destOrd="0" presId="urn:microsoft.com/office/officeart/2005/8/layout/vList5"/>
    <dgm:cxn modelId="{6B057664-CBF7-4BCF-B4FF-974DD8F6302E}" type="presParOf" srcId="{EDECE74C-8286-4384-BC1E-F632168DBD2E}" destId="{D3A01193-7231-44AD-9237-B5C395987A4E}" srcOrd="1" destOrd="0" presId="urn:microsoft.com/office/officeart/2005/8/layout/vList5"/>
    <dgm:cxn modelId="{43401892-A231-480A-AFAD-408265F13EF0}" type="presParOf" srcId="{CD36AF07-64DD-4CEF-B998-F85EB116E5A3}" destId="{FA8578E2-6114-454D-9C6A-A5DE331B4E41}" srcOrd="3" destOrd="0" presId="urn:microsoft.com/office/officeart/2005/8/layout/vList5"/>
    <dgm:cxn modelId="{8E373896-B65F-46B3-B036-48BE7624E795}" type="presParOf" srcId="{CD36AF07-64DD-4CEF-B998-F85EB116E5A3}" destId="{CBA61CCE-F667-4A5E-96AA-70A4991E2ABE}" srcOrd="4" destOrd="0" presId="urn:microsoft.com/office/officeart/2005/8/layout/vList5"/>
    <dgm:cxn modelId="{D754C632-B179-4A38-81FC-0DCB21318AE8}" type="presParOf" srcId="{CBA61CCE-F667-4A5E-96AA-70A4991E2ABE}" destId="{64AF60FF-AC9C-41A3-88ED-2E7198834DB3}" srcOrd="0" destOrd="0" presId="urn:microsoft.com/office/officeart/2005/8/layout/vList5"/>
    <dgm:cxn modelId="{69D57B0B-A26E-42F0-A641-4A870491062B}" type="presParOf" srcId="{CBA61CCE-F667-4A5E-96AA-70A4991E2ABE}" destId="{C4C31412-00D9-40AC-808B-D56915EEFFED}" srcOrd="1" destOrd="0" presId="urn:microsoft.com/office/officeart/2005/8/layout/vList5"/>
    <dgm:cxn modelId="{2251950C-A417-479B-B5E2-A423E3196140}" type="presParOf" srcId="{CD36AF07-64DD-4CEF-B998-F85EB116E5A3}" destId="{B57E9978-287A-416B-BA50-84C0CF29F741}" srcOrd="5" destOrd="0" presId="urn:microsoft.com/office/officeart/2005/8/layout/vList5"/>
    <dgm:cxn modelId="{9256EA5B-C9B9-4B39-B1C5-2BF01C09BB51}" type="presParOf" srcId="{CD36AF07-64DD-4CEF-B998-F85EB116E5A3}" destId="{7D08D9CE-15FE-4047-8EB1-8BFBA82D9A61}" srcOrd="6" destOrd="0" presId="urn:microsoft.com/office/officeart/2005/8/layout/vList5"/>
    <dgm:cxn modelId="{1B0FFAAB-79F3-4118-81DC-9E763C67DE67}" type="presParOf" srcId="{7D08D9CE-15FE-4047-8EB1-8BFBA82D9A61}" destId="{AE25B04B-457D-4BEA-9A43-304106402A76}" srcOrd="0" destOrd="0" presId="urn:microsoft.com/office/officeart/2005/8/layout/vList5"/>
    <dgm:cxn modelId="{18EAFBCB-5035-4FF4-96E0-389375D1C2BE}" type="presParOf" srcId="{7D08D9CE-15FE-4047-8EB1-8BFBA82D9A61}" destId="{F9C0DD43-48D6-44ED-BD64-95F389A9F4D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D21F78-5194-492F-A818-1FF56DEC4CB6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BAE863A7-AE4F-4BFA-A411-898D5191235E}">
      <dgm:prSet/>
      <dgm:spPr/>
      <dgm:t>
        <a:bodyPr/>
        <a:lstStyle/>
        <a:p>
          <a:r>
            <a:rPr lang="lv-LV" dirty="0"/>
            <a:t>Konkursā netika saņemtas sūdzības par nolikumu vai par tā rezultātiem</a:t>
          </a:r>
        </a:p>
      </dgm:t>
    </dgm:pt>
    <dgm:pt modelId="{6874088F-6D0F-46F8-9E89-864332E0387E}" type="parTrans" cxnId="{276C1D46-6C01-4D40-BB6B-95782D549E0C}">
      <dgm:prSet/>
      <dgm:spPr/>
      <dgm:t>
        <a:bodyPr/>
        <a:lstStyle/>
        <a:p>
          <a:endParaRPr lang="lv-LV"/>
        </a:p>
      </dgm:t>
    </dgm:pt>
    <dgm:pt modelId="{13134995-D702-4957-8C58-0DDDB6900BA4}" type="sibTrans" cxnId="{276C1D46-6C01-4D40-BB6B-95782D549E0C}">
      <dgm:prSet/>
      <dgm:spPr/>
      <dgm:t>
        <a:bodyPr/>
        <a:lstStyle/>
        <a:p>
          <a:endParaRPr lang="lv-LV"/>
        </a:p>
      </dgm:t>
    </dgm:pt>
    <dgm:pt modelId="{A8D578AF-F07B-424F-9500-EEBEBA2C1431}">
      <dgm:prSet/>
      <dgm:spPr/>
      <dgm:t>
        <a:bodyPr/>
        <a:lstStyle/>
        <a:p>
          <a:r>
            <a:rPr lang="lv-LV" dirty="0"/>
            <a:t>Konkursā piedāvājumus iesniedza divi pretendenti</a:t>
          </a:r>
        </a:p>
      </dgm:t>
    </dgm:pt>
    <dgm:pt modelId="{BCA30D8A-EF04-4C62-9566-4122BF9A8B03}" type="parTrans" cxnId="{8311A819-7E93-4496-ADE1-1CDF5E675A6C}">
      <dgm:prSet/>
      <dgm:spPr/>
      <dgm:t>
        <a:bodyPr/>
        <a:lstStyle/>
        <a:p>
          <a:endParaRPr lang="lv-LV"/>
        </a:p>
      </dgm:t>
    </dgm:pt>
    <dgm:pt modelId="{9DA19264-BA9D-4730-B48F-7D7046E43693}" type="sibTrans" cxnId="{8311A819-7E93-4496-ADE1-1CDF5E675A6C}">
      <dgm:prSet/>
      <dgm:spPr/>
      <dgm:t>
        <a:bodyPr/>
        <a:lstStyle/>
        <a:p>
          <a:endParaRPr lang="lv-LV"/>
        </a:p>
      </dgm:t>
    </dgm:pt>
    <dgm:pt modelId="{B7B7A83A-C52A-44CF-B079-77BBCD0E4D8B}">
      <dgm:prSet/>
      <dgm:spPr/>
      <dgm:t>
        <a:bodyPr/>
        <a:lstStyle/>
        <a:p>
          <a:r>
            <a:rPr lang="lv-LV" dirty="0"/>
            <a:t>Abi pretendenti visos vērtēšanas kritērijos piedāvāja augstāku pakalpojuma limitu, kā arī zemāku apdrošināšanas prēmiju</a:t>
          </a:r>
          <a:r>
            <a:rPr lang="en-US" dirty="0"/>
            <a:t> </a:t>
          </a:r>
          <a:r>
            <a:rPr lang="en-US" dirty="0" err="1"/>
            <a:t>kā</a:t>
          </a:r>
          <a:r>
            <a:rPr lang="en-US" dirty="0"/>
            <a:t> </a:t>
          </a:r>
          <a:r>
            <a:rPr lang="en-US" dirty="0" err="1"/>
            <a:t>bijām</a:t>
          </a:r>
          <a:r>
            <a:rPr lang="en-US" dirty="0"/>
            <a:t> </a:t>
          </a:r>
          <a:r>
            <a:rPr lang="en-US" dirty="0" err="1"/>
            <a:t>plānojuši</a:t>
          </a:r>
          <a:endParaRPr lang="lv-LV" dirty="0"/>
        </a:p>
      </dgm:t>
    </dgm:pt>
    <dgm:pt modelId="{65E71BEE-F827-486D-AABC-83676A6FA5AC}" type="parTrans" cxnId="{62229E56-AA90-4F97-BF83-4FD224600D42}">
      <dgm:prSet/>
      <dgm:spPr/>
      <dgm:t>
        <a:bodyPr/>
        <a:lstStyle/>
        <a:p>
          <a:endParaRPr lang="lv-LV"/>
        </a:p>
      </dgm:t>
    </dgm:pt>
    <dgm:pt modelId="{36224407-E3B3-42F3-9C93-D5011DBCD1FC}" type="sibTrans" cxnId="{62229E56-AA90-4F97-BF83-4FD224600D42}">
      <dgm:prSet/>
      <dgm:spPr/>
      <dgm:t>
        <a:bodyPr/>
        <a:lstStyle/>
        <a:p>
          <a:endParaRPr lang="lv-LV"/>
        </a:p>
      </dgm:t>
    </dgm:pt>
    <dgm:pt modelId="{311890D4-3D46-4BB8-97BB-5A08FE0B9694}">
      <dgm:prSet/>
      <dgm:spPr/>
      <dgm:t>
        <a:bodyPr/>
        <a:lstStyle/>
        <a:p>
          <a:r>
            <a:rPr lang="lv-LV" dirty="0"/>
            <a:t>Rezultātā ir noslēgta vispārīgā vienošanās par polisi, kuras pakalpojuma limiti vidēji par 30% pārsniedza pasūtītāja noteiktos minimumus, iegūti būtiski papildu pakalpojumi ar zemāku apdrošināšanas prēmiju.</a:t>
          </a:r>
        </a:p>
      </dgm:t>
    </dgm:pt>
    <dgm:pt modelId="{E37420F9-F566-4272-9B88-3F447A4AEB06}" type="parTrans" cxnId="{320D8FCC-CA09-4E7B-9D5D-4C76F37A227D}">
      <dgm:prSet/>
      <dgm:spPr/>
      <dgm:t>
        <a:bodyPr/>
        <a:lstStyle/>
        <a:p>
          <a:endParaRPr lang="lv-LV"/>
        </a:p>
      </dgm:t>
    </dgm:pt>
    <dgm:pt modelId="{86E98055-19C1-4BDF-A3AD-82BB0AF67328}" type="sibTrans" cxnId="{320D8FCC-CA09-4E7B-9D5D-4C76F37A227D}">
      <dgm:prSet/>
      <dgm:spPr/>
      <dgm:t>
        <a:bodyPr/>
        <a:lstStyle/>
        <a:p>
          <a:endParaRPr lang="lv-LV"/>
        </a:p>
      </dgm:t>
    </dgm:pt>
    <dgm:pt modelId="{B91089B5-9EE9-44C0-BF4A-F0C1CE38E92B}" type="pres">
      <dgm:prSet presAssocID="{6DD21F78-5194-492F-A818-1FF56DEC4CB6}" presName="Name0" presStyleCnt="0">
        <dgm:presLayoutVars>
          <dgm:chMax val="7"/>
          <dgm:chPref val="7"/>
          <dgm:dir/>
        </dgm:presLayoutVars>
      </dgm:prSet>
      <dgm:spPr/>
    </dgm:pt>
    <dgm:pt modelId="{83D6F875-DA5F-4231-9C53-A3A5F49F6670}" type="pres">
      <dgm:prSet presAssocID="{6DD21F78-5194-492F-A818-1FF56DEC4CB6}" presName="Name1" presStyleCnt="0"/>
      <dgm:spPr/>
    </dgm:pt>
    <dgm:pt modelId="{31CACC4F-DB9E-41C3-A598-B647D62D8D40}" type="pres">
      <dgm:prSet presAssocID="{6DD21F78-5194-492F-A818-1FF56DEC4CB6}" presName="cycle" presStyleCnt="0"/>
      <dgm:spPr/>
    </dgm:pt>
    <dgm:pt modelId="{3018535D-7DA9-4F1B-9555-FD31CBA75C10}" type="pres">
      <dgm:prSet presAssocID="{6DD21F78-5194-492F-A818-1FF56DEC4CB6}" presName="srcNode" presStyleLbl="node1" presStyleIdx="0" presStyleCnt="4"/>
      <dgm:spPr/>
    </dgm:pt>
    <dgm:pt modelId="{498C6A34-C1BE-45AB-A857-20701518C8D7}" type="pres">
      <dgm:prSet presAssocID="{6DD21F78-5194-492F-A818-1FF56DEC4CB6}" presName="conn" presStyleLbl="parChTrans1D2" presStyleIdx="0" presStyleCnt="1"/>
      <dgm:spPr/>
    </dgm:pt>
    <dgm:pt modelId="{079F0477-4556-4365-884F-4D4F1BE6FF96}" type="pres">
      <dgm:prSet presAssocID="{6DD21F78-5194-492F-A818-1FF56DEC4CB6}" presName="extraNode" presStyleLbl="node1" presStyleIdx="0" presStyleCnt="4"/>
      <dgm:spPr/>
    </dgm:pt>
    <dgm:pt modelId="{15AD2802-84F4-4067-ABAC-88A439F2719E}" type="pres">
      <dgm:prSet presAssocID="{6DD21F78-5194-492F-A818-1FF56DEC4CB6}" presName="dstNode" presStyleLbl="node1" presStyleIdx="0" presStyleCnt="4"/>
      <dgm:spPr/>
    </dgm:pt>
    <dgm:pt modelId="{94ABBB81-9173-416C-A4A6-A5F351DAB334}" type="pres">
      <dgm:prSet presAssocID="{BAE863A7-AE4F-4BFA-A411-898D5191235E}" presName="text_1" presStyleLbl="node1" presStyleIdx="0" presStyleCnt="4">
        <dgm:presLayoutVars>
          <dgm:bulletEnabled val="1"/>
        </dgm:presLayoutVars>
      </dgm:prSet>
      <dgm:spPr/>
    </dgm:pt>
    <dgm:pt modelId="{8F15B4B7-0981-4B13-ABC0-25628115DD47}" type="pres">
      <dgm:prSet presAssocID="{BAE863A7-AE4F-4BFA-A411-898D5191235E}" presName="accent_1" presStyleCnt="0"/>
      <dgm:spPr/>
    </dgm:pt>
    <dgm:pt modelId="{084EDE8A-224C-43EB-9965-30B5BA6E4216}" type="pres">
      <dgm:prSet presAssocID="{BAE863A7-AE4F-4BFA-A411-898D5191235E}" presName="accentRepeatNode" presStyleLbl="solidFgAcc1" presStyleIdx="0" presStyleCnt="4"/>
      <dgm:spPr/>
    </dgm:pt>
    <dgm:pt modelId="{BA2A9C9A-D0AF-495A-8480-69AAF4991B41}" type="pres">
      <dgm:prSet presAssocID="{A8D578AF-F07B-424F-9500-EEBEBA2C1431}" presName="text_2" presStyleLbl="node1" presStyleIdx="1" presStyleCnt="4">
        <dgm:presLayoutVars>
          <dgm:bulletEnabled val="1"/>
        </dgm:presLayoutVars>
      </dgm:prSet>
      <dgm:spPr/>
    </dgm:pt>
    <dgm:pt modelId="{173E59F6-2F41-45E3-BCE2-9DEFBA125983}" type="pres">
      <dgm:prSet presAssocID="{A8D578AF-F07B-424F-9500-EEBEBA2C1431}" presName="accent_2" presStyleCnt="0"/>
      <dgm:spPr/>
    </dgm:pt>
    <dgm:pt modelId="{9CB9AAEC-CF7C-447C-889D-554B643E11EA}" type="pres">
      <dgm:prSet presAssocID="{A8D578AF-F07B-424F-9500-EEBEBA2C1431}" presName="accentRepeatNode" presStyleLbl="solidFgAcc1" presStyleIdx="1" presStyleCnt="4"/>
      <dgm:spPr/>
    </dgm:pt>
    <dgm:pt modelId="{7B9010A2-16A3-4142-9A47-3BE2A2F22F43}" type="pres">
      <dgm:prSet presAssocID="{B7B7A83A-C52A-44CF-B079-77BBCD0E4D8B}" presName="text_3" presStyleLbl="node1" presStyleIdx="2" presStyleCnt="4">
        <dgm:presLayoutVars>
          <dgm:bulletEnabled val="1"/>
        </dgm:presLayoutVars>
      </dgm:prSet>
      <dgm:spPr/>
    </dgm:pt>
    <dgm:pt modelId="{F4E9490F-E96C-4CD3-B6ED-FB31914EC9F2}" type="pres">
      <dgm:prSet presAssocID="{B7B7A83A-C52A-44CF-B079-77BBCD0E4D8B}" presName="accent_3" presStyleCnt="0"/>
      <dgm:spPr/>
    </dgm:pt>
    <dgm:pt modelId="{1FC3BC48-E465-48B7-97BC-0760C3CEF229}" type="pres">
      <dgm:prSet presAssocID="{B7B7A83A-C52A-44CF-B079-77BBCD0E4D8B}" presName="accentRepeatNode" presStyleLbl="solidFgAcc1" presStyleIdx="2" presStyleCnt="4"/>
      <dgm:spPr/>
    </dgm:pt>
    <dgm:pt modelId="{DAB65DCA-839E-4AD8-9E0C-BEEC94E9EC38}" type="pres">
      <dgm:prSet presAssocID="{311890D4-3D46-4BB8-97BB-5A08FE0B9694}" presName="text_4" presStyleLbl="node1" presStyleIdx="3" presStyleCnt="4">
        <dgm:presLayoutVars>
          <dgm:bulletEnabled val="1"/>
        </dgm:presLayoutVars>
      </dgm:prSet>
      <dgm:spPr/>
    </dgm:pt>
    <dgm:pt modelId="{433E2D01-DCF0-4680-A275-BE338BE368B2}" type="pres">
      <dgm:prSet presAssocID="{311890D4-3D46-4BB8-97BB-5A08FE0B9694}" presName="accent_4" presStyleCnt="0"/>
      <dgm:spPr/>
    </dgm:pt>
    <dgm:pt modelId="{808DF192-15BB-409A-920B-0D01B916D916}" type="pres">
      <dgm:prSet presAssocID="{311890D4-3D46-4BB8-97BB-5A08FE0B9694}" presName="accentRepeatNode" presStyleLbl="solidFgAcc1" presStyleIdx="3" presStyleCnt="4"/>
      <dgm:spPr/>
    </dgm:pt>
  </dgm:ptLst>
  <dgm:cxnLst>
    <dgm:cxn modelId="{8311A819-7E93-4496-ADE1-1CDF5E675A6C}" srcId="{6DD21F78-5194-492F-A818-1FF56DEC4CB6}" destId="{A8D578AF-F07B-424F-9500-EEBEBA2C1431}" srcOrd="1" destOrd="0" parTransId="{BCA30D8A-EF04-4C62-9566-4122BF9A8B03}" sibTransId="{9DA19264-BA9D-4730-B48F-7D7046E43693}"/>
    <dgm:cxn modelId="{EA855F5F-FA36-4FE9-A618-DFB9FEF6A2FA}" type="presOf" srcId="{13134995-D702-4957-8C58-0DDDB6900BA4}" destId="{498C6A34-C1BE-45AB-A857-20701518C8D7}" srcOrd="0" destOrd="0" presId="urn:microsoft.com/office/officeart/2008/layout/VerticalCurvedList"/>
    <dgm:cxn modelId="{276C1D46-6C01-4D40-BB6B-95782D549E0C}" srcId="{6DD21F78-5194-492F-A818-1FF56DEC4CB6}" destId="{BAE863A7-AE4F-4BFA-A411-898D5191235E}" srcOrd="0" destOrd="0" parTransId="{6874088F-6D0F-46F8-9E89-864332E0387E}" sibTransId="{13134995-D702-4957-8C58-0DDDB6900BA4}"/>
    <dgm:cxn modelId="{A40AB648-4C29-4389-B571-2F5A1FD7ACF8}" type="presOf" srcId="{A8D578AF-F07B-424F-9500-EEBEBA2C1431}" destId="{BA2A9C9A-D0AF-495A-8480-69AAF4991B41}" srcOrd="0" destOrd="0" presId="urn:microsoft.com/office/officeart/2008/layout/VerticalCurvedList"/>
    <dgm:cxn modelId="{62229E56-AA90-4F97-BF83-4FD224600D42}" srcId="{6DD21F78-5194-492F-A818-1FF56DEC4CB6}" destId="{B7B7A83A-C52A-44CF-B079-77BBCD0E4D8B}" srcOrd="2" destOrd="0" parTransId="{65E71BEE-F827-486D-AABC-83676A6FA5AC}" sibTransId="{36224407-E3B3-42F3-9C93-D5011DBCD1FC}"/>
    <dgm:cxn modelId="{91C58D78-AFA7-4B1E-B42B-94469635ABE6}" type="presOf" srcId="{BAE863A7-AE4F-4BFA-A411-898D5191235E}" destId="{94ABBB81-9173-416C-A4A6-A5F351DAB334}" srcOrd="0" destOrd="0" presId="urn:microsoft.com/office/officeart/2008/layout/VerticalCurvedList"/>
    <dgm:cxn modelId="{D06194B5-4FD9-4AC8-80AD-B0B2C22C23B6}" type="presOf" srcId="{B7B7A83A-C52A-44CF-B079-77BBCD0E4D8B}" destId="{7B9010A2-16A3-4142-9A47-3BE2A2F22F43}" srcOrd="0" destOrd="0" presId="urn:microsoft.com/office/officeart/2008/layout/VerticalCurvedList"/>
    <dgm:cxn modelId="{320D8FCC-CA09-4E7B-9D5D-4C76F37A227D}" srcId="{6DD21F78-5194-492F-A818-1FF56DEC4CB6}" destId="{311890D4-3D46-4BB8-97BB-5A08FE0B9694}" srcOrd="3" destOrd="0" parTransId="{E37420F9-F566-4272-9B88-3F447A4AEB06}" sibTransId="{86E98055-19C1-4BDF-A3AD-82BB0AF67328}"/>
    <dgm:cxn modelId="{8664FDD7-8CC5-489D-85CC-6F072EDCADB8}" type="presOf" srcId="{6DD21F78-5194-492F-A818-1FF56DEC4CB6}" destId="{B91089B5-9EE9-44C0-BF4A-F0C1CE38E92B}" srcOrd="0" destOrd="0" presId="urn:microsoft.com/office/officeart/2008/layout/VerticalCurvedList"/>
    <dgm:cxn modelId="{3B1107E9-52F6-4413-B72A-578863231D73}" type="presOf" srcId="{311890D4-3D46-4BB8-97BB-5A08FE0B9694}" destId="{DAB65DCA-839E-4AD8-9E0C-BEEC94E9EC38}" srcOrd="0" destOrd="0" presId="urn:microsoft.com/office/officeart/2008/layout/VerticalCurvedList"/>
    <dgm:cxn modelId="{2832D36C-0345-495E-87B5-F6CAB8FA7B6D}" type="presParOf" srcId="{B91089B5-9EE9-44C0-BF4A-F0C1CE38E92B}" destId="{83D6F875-DA5F-4231-9C53-A3A5F49F6670}" srcOrd="0" destOrd="0" presId="urn:microsoft.com/office/officeart/2008/layout/VerticalCurvedList"/>
    <dgm:cxn modelId="{3F2AFF1D-A345-47E9-8FC4-49061FF60A25}" type="presParOf" srcId="{83D6F875-DA5F-4231-9C53-A3A5F49F6670}" destId="{31CACC4F-DB9E-41C3-A598-B647D62D8D40}" srcOrd="0" destOrd="0" presId="urn:microsoft.com/office/officeart/2008/layout/VerticalCurvedList"/>
    <dgm:cxn modelId="{0A39C6A7-3970-4D37-9C4E-0E53567867F2}" type="presParOf" srcId="{31CACC4F-DB9E-41C3-A598-B647D62D8D40}" destId="{3018535D-7DA9-4F1B-9555-FD31CBA75C10}" srcOrd="0" destOrd="0" presId="urn:microsoft.com/office/officeart/2008/layout/VerticalCurvedList"/>
    <dgm:cxn modelId="{128874E7-5C25-4BAB-8148-BFDA1B5F4A7C}" type="presParOf" srcId="{31CACC4F-DB9E-41C3-A598-B647D62D8D40}" destId="{498C6A34-C1BE-45AB-A857-20701518C8D7}" srcOrd="1" destOrd="0" presId="urn:microsoft.com/office/officeart/2008/layout/VerticalCurvedList"/>
    <dgm:cxn modelId="{5F560FF2-171B-4A93-A136-BC6C232B8585}" type="presParOf" srcId="{31CACC4F-DB9E-41C3-A598-B647D62D8D40}" destId="{079F0477-4556-4365-884F-4D4F1BE6FF96}" srcOrd="2" destOrd="0" presId="urn:microsoft.com/office/officeart/2008/layout/VerticalCurvedList"/>
    <dgm:cxn modelId="{6857CB8E-01C2-4965-8A9A-217026C67715}" type="presParOf" srcId="{31CACC4F-DB9E-41C3-A598-B647D62D8D40}" destId="{15AD2802-84F4-4067-ABAC-88A439F2719E}" srcOrd="3" destOrd="0" presId="urn:microsoft.com/office/officeart/2008/layout/VerticalCurvedList"/>
    <dgm:cxn modelId="{085FA730-FEB3-4B0A-AE19-3D4E9F986955}" type="presParOf" srcId="{83D6F875-DA5F-4231-9C53-A3A5F49F6670}" destId="{94ABBB81-9173-416C-A4A6-A5F351DAB334}" srcOrd="1" destOrd="0" presId="urn:microsoft.com/office/officeart/2008/layout/VerticalCurvedList"/>
    <dgm:cxn modelId="{F3A61E8B-A866-4C24-BFBA-C02654111A5D}" type="presParOf" srcId="{83D6F875-DA5F-4231-9C53-A3A5F49F6670}" destId="{8F15B4B7-0981-4B13-ABC0-25628115DD47}" srcOrd="2" destOrd="0" presId="urn:microsoft.com/office/officeart/2008/layout/VerticalCurvedList"/>
    <dgm:cxn modelId="{4E1B5D17-3C71-4C57-AB9B-BDE08FF162A6}" type="presParOf" srcId="{8F15B4B7-0981-4B13-ABC0-25628115DD47}" destId="{084EDE8A-224C-43EB-9965-30B5BA6E4216}" srcOrd="0" destOrd="0" presId="urn:microsoft.com/office/officeart/2008/layout/VerticalCurvedList"/>
    <dgm:cxn modelId="{4F613670-D398-4EB6-9E93-A84B6814F18F}" type="presParOf" srcId="{83D6F875-DA5F-4231-9C53-A3A5F49F6670}" destId="{BA2A9C9A-D0AF-495A-8480-69AAF4991B41}" srcOrd="3" destOrd="0" presId="urn:microsoft.com/office/officeart/2008/layout/VerticalCurvedList"/>
    <dgm:cxn modelId="{817A90B0-45BD-4147-91D4-581069DA241D}" type="presParOf" srcId="{83D6F875-DA5F-4231-9C53-A3A5F49F6670}" destId="{173E59F6-2F41-45E3-BCE2-9DEFBA125983}" srcOrd="4" destOrd="0" presId="urn:microsoft.com/office/officeart/2008/layout/VerticalCurvedList"/>
    <dgm:cxn modelId="{1067D0D0-6DB6-438D-B663-CDC7B29C3FB9}" type="presParOf" srcId="{173E59F6-2F41-45E3-BCE2-9DEFBA125983}" destId="{9CB9AAEC-CF7C-447C-889D-554B643E11EA}" srcOrd="0" destOrd="0" presId="urn:microsoft.com/office/officeart/2008/layout/VerticalCurvedList"/>
    <dgm:cxn modelId="{6BFACACC-DDEE-4C11-BA49-3B88B22FFA3C}" type="presParOf" srcId="{83D6F875-DA5F-4231-9C53-A3A5F49F6670}" destId="{7B9010A2-16A3-4142-9A47-3BE2A2F22F43}" srcOrd="5" destOrd="0" presId="urn:microsoft.com/office/officeart/2008/layout/VerticalCurvedList"/>
    <dgm:cxn modelId="{1FC7207D-061F-4D51-9E52-9027CD6864DC}" type="presParOf" srcId="{83D6F875-DA5F-4231-9C53-A3A5F49F6670}" destId="{F4E9490F-E96C-4CD3-B6ED-FB31914EC9F2}" srcOrd="6" destOrd="0" presId="urn:microsoft.com/office/officeart/2008/layout/VerticalCurvedList"/>
    <dgm:cxn modelId="{699F6F56-7C33-48E5-BE1A-315A4DC3AC09}" type="presParOf" srcId="{F4E9490F-E96C-4CD3-B6ED-FB31914EC9F2}" destId="{1FC3BC48-E465-48B7-97BC-0760C3CEF229}" srcOrd="0" destOrd="0" presId="urn:microsoft.com/office/officeart/2008/layout/VerticalCurvedList"/>
    <dgm:cxn modelId="{73E7A1DF-46B7-4D48-9241-E8E958276DEE}" type="presParOf" srcId="{83D6F875-DA5F-4231-9C53-A3A5F49F6670}" destId="{DAB65DCA-839E-4AD8-9E0C-BEEC94E9EC38}" srcOrd="7" destOrd="0" presId="urn:microsoft.com/office/officeart/2008/layout/VerticalCurvedList"/>
    <dgm:cxn modelId="{823806E6-5C37-43F9-8A85-86550DD6630A}" type="presParOf" srcId="{83D6F875-DA5F-4231-9C53-A3A5F49F6670}" destId="{433E2D01-DCF0-4680-A275-BE338BE368B2}" srcOrd="8" destOrd="0" presId="urn:microsoft.com/office/officeart/2008/layout/VerticalCurvedList"/>
    <dgm:cxn modelId="{D64606C3-9002-4683-80CC-DA331274689A}" type="presParOf" srcId="{433E2D01-DCF0-4680-A275-BE338BE368B2}" destId="{808DF192-15BB-409A-920B-0D01B916D91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9958BD-E96A-48C7-9C25-E8634E4F615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1BDCEC1C-2C18-48EF-AD51-FA7CBB78942E}">
      <dgm:prSet/>
      <dgm:spPr/>
      <dgm:t>
        <a:bodyPr/>
        <a:lstStyle/>
        <a:p>
          <a:r>
            <a:rPr lang="lv-LV"/>
            <a:t>Iepirkuma priekšmets</a:t>
          </a:r>
        </a:p>
      </dgm:t>
    </dgm:pt>
    <dgm:pt modelId="{A80B553B-B390-4657-9813-177EBF85C870}" type="parTrans" cxnId="{1B68740F-9040-4255-B0EE-0391B794D5B3}">
      <dgm:prSet/>
      <dgm:spPr/>
      <dgm:t>
        <a:bodyPr/>
        <a:lstStyle/>
        <a:p>
          <a:endParaRPr lang="lv-LV"/>
        </a:p>
      </dgm:t>
    </dgm:pt>
    <dgm:pt modelId="{53D47810-3ACD-43B3-AAAB-C8E4A796ABB1}" type="sibTrans" cxnId="{1B68740F-9040-4255-B0EE-0391B794D5B3}">
      <dgm:prSet/>
      <dgm:spPr/>
      <dgm:t>
        <a:bodyPr/>
        <a:lstStyle/>
        <a:p>
          <a:endParaRPr lang="lv-LV"/>
        </a:p>
      </dgm:t>
    </dgm:pt>
    <dgm:pt modelId="{EDF4A2BF-CD50-4431-B37A-509967F88EBA}">
      <dgm:prSet/>
      <dgm:spPr/>
      <dgm:t>
        <a:bodyPr/>
        <a:lstStyle/>
        <a:p>
          <a:r>
            <a:rPr lang="lv-LV" dirty="0"/>
            <a:t>zinātniskās aparatūras un aprīkojuma iegāde: spektrometrs (komplekts), tās uzstādīšana, konfigurēšana, lietotāju apmācība</a:t>
          </a:r>
        </a:p>
      </dgm:t>
    </dgm:pt>
    <dgm:pt modelId="{C03A3300-6E4D-44F1-876A-1A645F6E6E66}" type="parTrans" cxnId="{6B73988D-3768-425B-8483-AADFFCC9C180}">
      <dgm:prSet/>
      <dgm:spPr/>
      <dgm:t>
        <a:bodyPr/>
        <a:lstStyle/>
        <a:p>
          <a:endParaRPr lang="lv-LV"/>
        </a:p>
      </dgm:t>
    </dgm:pt>
    <dgm:pt modelId="{439ADE00-08A5-4740-91E2-EB4157ADF05D}" type="sibTrans" cxnId="{6B73988D-3768-425B-8483-AADFFCC9C180}">
      <dgm:prSet/>
      <dgm:spPr/>
      <dgm:t>
        <a:bodyPr/>
        <a:lstStyle/>
        <a:p>
          <a:endParaRPr lang="lv-LV"/>
        </a:p>
      </dgm:t>
    </dgm:pt>
    <dgm:pt modelId="{CA5C176E-F300-4FED-A6F0-B287CD66566D}">
      <dgm:prSet/>
      <dgm:spPr/>
      <dgm:t>
        <a:bodyPr/>
        <a:lstStyle/>
        <a:p>
          <a:r>
            <a:rPr lang="lv-LV"/>
            <a:t>Plānotā līgumcena </a:t>
          </a:r>
        </a:p>
      </dgm:t>
    </dgm:pt>
    <dgm:pt modelId="{59BDB846-1CDE-4360-81B8-2FDF0344971B}" type="parTrans" cxnId="{25F61E14-637F-4A8D-A03C-05FFD4695226}">
      <dgm:prSet/>
      <dgm:spPr/>
      <dgm:t>
        <a:bodyPr/>
        <a:lstStyle/>
        <a:p>
          <a:endParaRPr lang="lv-LV"/>
        </a:p>
      </dgm:t>
    </dgm:pt>
    <dgm:pt modelId="{0EF224C1-2470-4853-8887-AF9337AB42C7}" type="sibTrans" cxnId="{25F61E14-637F-4A8D-A03C-05FFD4695226}">
      <dgm:prSet/>
      <dgm:spPr/>
      <dgm:t>
        <a:bodyPr/>
        <a:lstStyle/>
        <a:p>
          <a:endParaRPr lang="lv-LV"/>
        </a:p>
      </dgm:t>
    </dgm:pt>
    <dgm:pt modelId="{D1AE0689-B17C-4DA8-A23F-C86FDD28E0C3}">
      <dgm:prSet/>
      <dgm:spPr/>
      <dgm:t>
        <a:bodyPr/>
        <a:lstStyle/>
        <a:p>
          <a:r>
            <a:rPr lang="lv-LV" dirty="0"/>
            <a:t>1</a:t>
          </a:r>
          <a:r>
            <a:rPr lang="en-US" dirty="0"/>
            <a:t> </a:t>
          </a:r>
          <a:r>
            <a:rPr lang="lv-LV" dirty="0"/>
            <a:t>450</a:t>
          </a:r>
          <a:r>
            <a:rPr lang="en-US" dirty="0"/>
            <a:t> </a:t>
          </a:r>
          <a:r>
            <a:rPr lang="lv-LV" dirty="0"/>
            <a:t>000 EUR bez PVN</a:t>
          </a:r>
        </a:p>
      </dgm:t>
    </dgm:pt>
    <dgm:pt modelId="{0447A5F1-67BA-48C6-BEAC-A38EAFB1252C}" type="parTrans" cxnId="{0AC580AA-0C85-42F0-9267-66F7126EAD98}">
      <dgm:prSet/>
      <dgm:spPr/>
      <dgm:t>
        <a:bodyPr/>
        <a:lstStyle/>
        <a:p>
          <a:endParaRPr lang="lv-LV"/>
        </a:p>
      </dgm:t>
    </dgm:pt>
    <dgm:pt modelId="{3230A948-C605-49B6-96DA-69685D145CC6}" type="sibTrans" cxnId="{0AC580AA-0C85-42F0-9267-66F7126EAD98}">
      <dgm:prSet/>
      <dgm:spPr/>
      <dgm:t>
        <a:bodyPr/>
        <a:lstStyle/>
        <a:p>
          <a:endParaRPr lang="lv-LV"/>
        </a:p>
      </dgm:t>
    </dgm:pt>
    <dgm:pt modelId="{D97BFEA8-57C5-44CD-910A-7B873A6AE522}">
      <dgm:prSet/>
      <dgm:spPr/>
      <dgm:t>
        <a:bodyPr/>
        <a:lstStyle/>
        <a:p>
          <a:r>
            <a:rPr lang="lv-LV"/>
            <a:t>Piedāvājumu izvēles kritērijs</a:t>
          </a:r>
        </a:p>
      </dgm:t>
    </dgm:pt>
    <dgm:pt modelId="{EBB80515-5711-495B-8F72-99E00B18225A}" type="parTrans" cxnId="{A4F82742-D336-4418-8A72-EB66C87ADC9A}">
      <dgm:prSet/>
      <dgm:spPr/>
      <dgm:t>
        <a:bodyPr/>
        <a:lstStyle/>
        <a:p>
          <a:endParaRPr lang="lv-LV"/>
        </a:p>
      </dgm:t>
    </dgm:pt>
    <dgm:pt modelId="{2DDD3199-5D62-45DA-A83A-2512DBC1EACD}" type="sibTrans" cxnId="{A4F82742-D336-4418-8A72-EB66C87ADC9A}">
      <dgm:prSet/>
      <dgm:spPr/>
      <dgm:t>
        <a:bodyPr/>
        <a:lstStyle/>
        <a:p>
          <a:endParaRPr lang="lv-LV"/>
        </a:p>
      </dgm:t>
    </dgm:pt>
    <dgm:pt modelId="{8890F7E0-91EA-4768-91C9-FB1E1DCF1931}">
      <dgm:prSet/>
      <dgm:spPr/>
      <dgm:t>
        <a:bodyPr/>
        <a:lstStyle/>
        <a:p>
          <a:r>
            <a:rPr lang="lv-LV"/>
            <a:t>saimnieciski visizdevīgākais piedāvājums.</a:t>
          </a:r>
        </a:p>
      </dgm:t>
    </dgm:pt>
    <dgm:pt modelId="{629B06BF-05A5-423B-BC7E-7880A46E6082}" type="parTrans" cxnId="{9BF287DC-AEAB-443F-9A57-7FEAAF8452D3}">
      <dgm:prSet/>
      <dgm:spPr/>
      <dgm:t>
        <a:bodyPr/>
        <a:lstStyle/>
        <a:p>
          <a:endParaRPr lang="lv-LV"/>
        </a:p>
      </dgm:t>
    </dgm:pt>
    <dgm:pt modelId="{238D2213-8DDC-46BC-89B9-09ABA589DA32}" type="sibTrans" cxnId="{9BF287DC-AEAB-443F-9A57-7FEAAF8452D3}">
      <dgm:prSet/>
      <dgm:spPr/>
      <dgm:t>
        <a:bodyPr/>
        <a:lstStyle/>
        <a:p>
          <a:endParaRPr lang="lv-LV"/>
        </a:p>
      </dgm:t>
    </dgm:pt>
    <dgm:pt modelId="{DFB9DAC3-08CF-4AFE-8CB7-6C378F660CF7}" type="pres">
      <dgm:prSet presAssocID="{519958BD-E96A-48C7-9C25-E8634E4F6150}" presName="Name0" presStyleCnt="0">
        <dgm:presLayoutVars>
          <dgm:dir/>
          <dgm:animLvl val="lvl"/>
          <dgm:resizeHandles val="exact"/>
        </dgm:presLayoutVars>
      </dgm:prSet>
      <dgm:spPr/>
    </dgm:pt>
    <dgm:pt modelId="{0120D345-73B2-498A-9C02-98A48C52F69F}" type="pres">
      <dgm:prSet presAssocID="{1BDCEC1C-2C18-48EF-AD51-FA7CBB78942E}" presName="linNode" presStyleCnt="0"/>
      <dgm:spPr/>
    </dgm:pt>
    <dgm:pt modelId="{890D9BA3-CFEB-4D0B-AE4F-B58EF952F6A4}" type="pres">
      <dgm:prSet presAssocID="{1BDCEC1C-2C18-48EF-AD51-FA7CBB78942E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901CD8AE-B86C-45D5-B44F-09D5849AE2A2}" type="pres">
      <dgm:prSet presAssocID="{1BDCEC1C-2C18-48EF-AD51-FA7CBB78942E}" presName="descendantText" presStyleLbl="alignAccFollowNode1" presStyleIdx="0" presStyleCnt="3">
        <dgm:presLayoutVars>
          <dgm:bulletEnabled val="1"/>
        </dgm:presLayoutVars>
      </dgm:prSet>
      <dgm:spPr/>
    </dgm:pt>
    <dgm:pt modelId="{906AFA25-A1E4-4265-BABA-A6248B194E1A}" type="pres">
      <dgm:prSet presAssocID="{53D47810-3ACD-43B3-AAAB-C8E4A796ABB1}" presName="sp" presStyleCnt="0"/>
      <dgm:spPr/>
    </dgm:pt>
    <dgm:pt modelId="{BC66B759-78AC-4F41-9A24-3DC15ECE587D}" type="pres">
      <dgm:prSet presAssocID="{CA5C176E-F300-4FED-A6F0-B287CD66566D}" presName="linNode" presStyleCnt="0"/>
      <dgm:spPr/>
    </dgm:pt>
    <dgm:pt modelId="{257F1626-2660-49ED-93C3-81DED3EDC689}" type="pres">
      <dgm:prSet presAssocID="{CA5C176E-F300-4FED-A6F0-B287CD66566D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A2FB8BAD-C36D-483E-BC61-E14132BAD52B}" type="pres">
      <dgm:prSet presAssocID="{CA5C176E-F300-4FED-A6F0-B287CD66566D}" presName="descendantText" presStyleLbl="alignAccFollowNode1" presStyleIdx="1" presStyleCnt="3">
        <dgm:presLayoutVars>
          <dgm:bulletEnabled val="1"/>
        </dgm:presLayoutVars>
      </dgm:prSet>
      <dgm:spPr/>
    </dgm:pt>
    <dgm:pt modelId="{159CDBAB-CB45-4707-BF81-5CD19E3D19FB}" type="pres">
      <dgm:prSet presAssocID="{0EF224C1-2470-4853-8887-AF9337AB42C7}" presName="sp" presStyleCnt="0"/>
      <dgm:spPr/>
    </dgm:pt>
    <dgm:pt modelId="{79705649-1A4B-41F4-9482-0C65A0BCCF90}" type="pres">
      <dgm:prSet presAssocID="{D97BFEA8-57C5-44CD-910A-7B873A6AE522}" presName="linNode" presStyleCnt="0"/>
      <dgm:spPr/>
    </dgm:pt>
    <dgm:pt modelId="{9D99D5FE-55C2-435D-B51D-EA0EB1147B2C}" type="pres">
      <dgm:prSet presAssocID="{D97BFEA8-57C5-44CD-910A-7B873A6AE522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1BBCE1CF-E215-4152-81DC-FFB0B157F6EE}" type="pres">
      <dgm:prSet presAssocID="{D97BFEA8-57C5-44CD-910A-7B873A6AE522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1B68740F-9040-4255-B0EE-0391B794D5B3}" srcId="{519958BD-E96A-48C7-9C25-E8634E4F6150}" destId="{1BDCEC1C-2C18-48EF-AD51-FA7CBB78942E}" srcOrd="0" destOrd="0" parTransId="{A80B553B-B390-4657-9813-177EBF85C870}" sibTransId="{53D47810-3ACD-43B3-AAAB-C8E4A796ABB1}"/>
    <dgm:cxn modelId="{25F61E14-637F-4A8D-A03C-05FFD4695226}" srcId="{519958BD-E96A-48C7-9C25-E8634E4F6150}" destId="{CA5C176E-F300-4FED-A6F0-B287CD66566D}" srcOrd="1" destOrd="0" parTransId="{59BDB846-1CDE-4360-81B8-2FDF0344971B}" sibTransId="{0EF224C1-2470-4853-8887-AF9337AB42C7}"/>
    <dgm:cxn modelId="{DA848261-8C6F-49CD-8E5F-1306C88DE8E2}" type="presOf" srcId="{D97BFEA8-57C5-44CD-910A-7B873A6AE522}" destId="{9D99D5FE-55C2-435D-B51D-EA0EB1147B2C}" srcOrd="0" destOrd="0" presId="urn:microsoft.com/office/officeart/2005/8/layout/vList5"/>
    <dgm:cxn modelId="{A4F82742-D336-4418-8A72-EB66C87ADC9A}" srcId="{519958BD-E96A-48C7-9C25-E8634E4F6150}" destId="{D97BFEA8-57C5-44CD-910A-7B873A6AE522}" srcOrd="2" destOrd="0" parTransId="{EBB80515-5711-495B-8F72-99E00B18225A}" sibTransId="{2DDD3199-5D62-45DA-A83A-2512DBC1EACD}"/>
    <dgm:cxn modelId="{BD280E48-A6C3-4C18-A2FA-C4B18E7DF9E5}" type="presOf" srcId="{519958BD-E96A-48C7-9C25-E8634E4F6150}" destId="{DFB9DAC3-08CF-4AFE-8CB7-6C378F660CF7}" srcOrd="0" destOrd="0" presId="urn:microsoft.com/office/officeart/2005/8/layout/vList5"/>
    <dgm:cxn modelId="{E05A6F4A-45C7-4B4D-8214-0A2BBA5B5B8E}" type="presOf" srcId="{CA5C176E-F300-4FED-A6F0-B287CD66566D}" destId="{257F1626-2660-49ED-93C3-81DED3EDC689}" srcOrd="0" destOrd="0" presId="urn:microsoft.com/office/officeart/2005/8/layout/vList5"/>
    <dgm:cxn modelId="{18C65652-9EDC-4F8B-8673-CE2BD4BA5DA6}" type="presOf" srcId="{EDF4A2BF-CD50-4431-B37A-509967F88EBA}" destId="{901CD8AE-B86C-45D5-B44F-09D5849AE2A2}" srcOrd="0" destOrd="0" presId="urn:microsoft.com/office/officeart/2005/8/layout/vList5"/>
    <dgm:cxn modelId="{6B73988D-3768-425B-8483-AADFFCC9C180}" srcId="{1BDCEC1C-2C18-48EF-AD51-FA7CBB78942E}" destId="{EDF4A2BF-CD50-4431-B37A-509967F88EBA}" srcOrd="0" destOrd="0" parTransId="{C03A3300-6E4D-44F1-876A-1A645F6E6E66}" sibTransId="{439ADE00-08A5-4740-91E2-EB4157ADF05D}"/>
    <dgm:cxn modelId="{0AC580AA-0C85-42F0-9267-66F7126EAD98}" srcId="{CA5C176E-F300-4FED-A6F0-B287CD66566D}" destId="{D1AE0689-B17C-4DA8-A23F-C86FDD28E0C3}" srcOrd="0" destOrd="0" parTransId="{0447A5F1-67BA-48C6-BEAC-A38EAFB1252C}" sibTransId="{3230A948-C605-49B6-96DA-69685D145CC6}"/>
    <dgm:cxn modelId="{B443E7C1-45E1-43B6-BAFF-FB810DA7B33E}" type="presOf" srcId="{D1AE0689-B17C-4DA8-A23F-C86FDD28E0C3}" destId="{A2FB8BAD-C36D-483E-BC61-E14132BAD52B}" srcOrd="0" destOrd="0" presId="urn:microsoft.com/office/officeart/2005/8/layout/vList5"/>
    <dgm:cxn modelId="{1E3266D1-A2FF-41B8-A325-7B48790400C0}" type="presOf" srcId="{8890F7E0-91EA-4768-91C9-FB1E1DCF1931}" destId="{1BBCE1CF-E215-4152-81DC-FFB0B157F6EE}" srcOrd="0" destOrd="0" presId="urn:microsoft.com/office/officeart/2005/8/layout/vList5"/>
    <dgm:cxn modelId="{9BF287DC-AEAB-443F-9A57-7FEAAF8452D3}" srcId="{D97BFEA8-57C5-44CD-910A-7B873A6AE522}" destId="{8890F7E0-91EA-4768-91C9-FB1E1DCF1931}" srcOrd="0" destOrd="0" parTransId="{629B06BF-05A5-423B-BC7E-7880A46E6082}" sibTransId="{238D2213-8DDC-46BC-89B9-09ABA589DA32}"/>
    <dgm:cxn modelId="{72B134F0-9342-4F5D-B38C-F7564DD9710D}" type="presOf" srcId="{1BDCEC1C-2C18-48EF-AD51-FA7CBB78942E}" destId="{890D9BA3-CFEB-4D0B-AE4F-B58EF952F6A4}" srcOrd="0" destOrd="0" presId="urn:microsoft.com/office/officeart/2005/8/layout/vList5"/>
    <dgm:cxn modelId="{03E7F2C9-477D-4EAA-BC0C-46FC52D11660}" type="presParOf" srcId="{DFB9DAC3-08CF-4AFE-8CB7-6C378F660CF7}" destId="{0120D345-73B2-498A-9C02-98A48C52F69F}" srcOrd="0" destOrd="0" presId="urn:microsoft.com/office/officeart/2005/8/layout/vList5"/>
    <dgm:cxn modelId="{B6E1BF95-CD90-4C3A-B862-46F664253B59}" type="presParOf" srcId="{0120D345-73B2-498A-9C02-98A48C52F69F}" destId="{890D9BA3-CFEB-4D0B-AE4F-B58EF952F6A4}" srcOrd="0" destOrd="0" presId="urn:microsoft.com/office/officeart/2005/8/layout/vList5"/>
    <dgm:cxn modelId="{B3ED2C2F-0F55-4B22-8C81-77BB1F6426BC}" type="presParOf" srcId="{0120D345-73B2-498A-9C02-98A48C52F69F}" destId="{901CD8AE-B86C-45D5-B44F-09D5849AE2A2}" srcOrd="1" destOrd="0" presId="urn:microsoft.com/office/officeart/2005/8/layout/vList5"/>
    <dgm:cxn modelId="{20F85B97-965B-4EDE-AE1C-40BE31504547}" type="presParOf" srcId="{DFB9DAC3-08CF-4AFE-8CB7-6C378F660CF7}" destId="{906AFA25-A1E4-4265-BABA-A6248B194E1A}" srcOrd="1" destOrd="0" presId="urn:microsoft.com/office/officeart/2005/8/layout/vList5"/>
    <dgm:cxn modelId="{2DDAC6DD-2E56-461A-B70E-7E9050BA2262}" type="presParOf" srcId="{DFB9DAC3-08CF-4AFE-8CB7-6C378F660CF7}" destId="{BC66B759-78AC-4F41-9A24-3DC15ECE587D}" srcOrd="2" destOrd="0" presId="urn:microsoft.com/office/officeart/2005/8/layout/vList5"/>
    <dgm:cxn modelId="{D1A7338D-7CCB-48DB-AB73-90262B6359ED}" type="presParOf" srcId="{BC66B759-78AC-4F41-9A24-3DC15ECE587D}" destId="{257F1626-2660-49ED-93C3-81DED3EDC689}" srcOrd="0" destOrd="0" presId="urn:microsoft.com/office/officeart/2005/8/layout/vList5"/>
    <dgm:cxn modelId="{4E661FD9-59C4-44F4-838B-B7835175EEF4}" type="presParOf" srcId="{BC66B759-78AC-4F41-9A24-3DC15ECE587D}" destId="{A2FB8BAD-C36D-483E-BC61-E14132BAD52B}" srcOrd="1" destOrd="0" presId="urn:microsoft.com/office/officeart/2005/8/layout/vList5"/>
    <dgm:cxn modelId="{6AF8062D-84D4-4FD9-888A-1F7525A6F36A}" type="presParOf" srcId="{DFB9DAC3-08CF-4AFE-8CB7-6C378F660CF7}" destId="{159CDBAB-CB45-4707-BF81-5CD19E3D19FB}" srcOrd="3" destOrd="0" presId="urn:microsoft.com/office/officeart/2005/8/layout/vList5"/>
    <dgm:cxn modelId="{24BD0E95-D4D5-4668-98BB-8A76CB8B5765}" type="presParOf" srcId="{DFB9DAC3-08CF-4AFE-8CB7-6C378F660CF7}" destId="{79705649-1A4B-41F4-9482-0C65A0BCCF90}" srcOrd="4" destOrd="0" presId="urn:microsoft.com/office/officeart/2005/8/layout/vList5"/>
    <dgm:cxn modelId="{C7B9D3DC-FC82-45B0-B2FE-5592DFB27411}" type="presParOf" srcId="{79705649-1A4B-41F4-9482-0C65A0BCCF90}" destId="{9D99D5FE-55C2-435D-B51D-EA0EB1147B2C}" srcOrd="0" destOrd="0" presId="urn:microsoft.com/office/officeart/2005/8/layout/vList5"/>
    <dgm:cxn modelId="{122B14E4-AF8F-411C-9BAD-6B11CC53D6C3}" type="presParOf" srcId="{79705649-1A4B-41F4-9482-0C65A0BCCF90}" destId="{1BBCE1CF-E215-4152-81DC-FFB0B157F6E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BFFE943-6000-4133-8EDD-2FE9FAA49D03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578D2320-182F-4E46-887E-0EFC5D821313}">
      <dgm:prSet/>
      <dgm:spPr/>
      <dgm:t>
        <a:bodyPr/>
        <a:lstStyle/>
        <a:p>
          <a:r>
            <a:rPr lang="lv-LV" dirty="0"/>
            <a:t>Iepirkumu uzraudzības birojs veica iepirkuma nolikuma </a:t>
          </a:r>
          <a:r>
            <a:rPr lang="lv-LV" dirty="0" err="1"/>
            <a:t>pirmspārbaudi</a:t>
          </a:r>
          <a:r>
            <a:rPr lang="lv-LV" dirty="0"/>
            <a:t> un sniedza pozitīvu atzinumu</a:t>
          </a:r>
        </a:p>
      </dgm:t>
    </dgm:pt>
    <dgm:pt modelId="{53238196-025F-4D21-87DD-0B94C25B7803}" type="parTrans" cxnId="{B0F1B828-6B81-4428-8595-A622F2CBBBD3}">
      <dgm:prSet/>
      <dgm:spPr/>
      <dgm:t>
        <a:bodyPr/>
        <a:lstStyle/>
        <a:p>
          <a:endParaRPr lang="lv-LV"/>
        </a:p>
      </dgm:t>
    </dgm:pt>
    <dgm:pt modelId="{7CB9D76D-DDAA-4719-ABBB-EE8B4AFD6196}" type="sibTrans" cxnId="{B0F1B828-6B81-4428-8595-A622F2CBBBD3}">
      <dgm:prSet/>
      <dgm:spPr/>
      <dgm:t>
        <a:bodyPr/>
        <a:lstStyle/>
        <a:p>
          <a:endParaRPr lang="lv-LV"/>
        </a:p>
      </dgm:t>
    </dgm:pt>
    <dgm:pt modelId="{1334F2C3-C49A-4F54-B93D-D08779267514}">
      <dgm:prSet/>
      <dgm:spPr/>
      <dgm:t>
        <a:bodyPr/>
        <a:lstStyle/>
        <a:p>
          <a:r>
            <a:rPr lang="lv-LV" dirty="0"/>
            <a:t>Iepirkumā saņemti 3 piedāvājumi</a:t>
          </a:r>
        </a:p>
      </dgm:t>
    </dgm:pt>
    <dgm:pt modelId="{1E3D47E0-D6DE-4BEA-A905-70270D4EC7A7}" type="parTrans" cxnId="{B020996A-A9ED-45CB-83C5-33DE4713551E}">
      <dgm:prSet/>
      <dgm:spPr/>
      <dgm:t>
        <a:bodyPr/>
        <a:lstStyle/>
        <a:p>
          <a:endParaRPr lang="lv-LV"/>
        </a:p>
      </dgm:t>
    </dgm:pt>
    <dgm:pt modelId="{2D39D675-4432-4F18-A1D1-817D12AFBEAD}" type="sibTrans" cxnId="{B020996A-A9ED-45CB-83C5-33DE4713551E}">
      <dgm:prSet/>
      <dgm:spPr/>
      <dgm:t>
        <a:bodyPr/>
        <a:lstStyle/>
        <a:p>
          <a:endParaRPr lang="lv-LV"/>
        </a:p>
      </dgm:t>
    </dgm:pt>
    <dgm:pt modelId="{4DD7BE54-5EEA-4011-9DEF-6D6F20AD3E11}">
      <dgm:prSet/>
      <dgm:spPr/>
      <dgm:t>
        <a:bodyPr/>
        <a:lstStyle/>
        <a:p>
          <a:r>
            <a:rPr lang="lv-LV" dirty="0"/>
            <a:t>Pretendenti iesniedza tehnoloģiski trīs atšķirīgus tehniskos piedāvājumus, ievērojot faktu, ka pasūtītājs tehniskajā specifikācijā paredzēja, ka spektrometra funkcionalitāti var nodrošināt ar vienu vai vairākiem neatkarīgi izmantojamajiem spektrometriem/moduļiem. </a:t>
          </a:r>
        </a:p>
      </dgm:t>
    </dgm:pt>
    <dgm:pt modelId="{D3565B17-3C62-45B0-99E9-D61A15278A51}" type="parTrans" cxnId="{6CAF5A87-13D2-4340-86C3-6B367E5FA8BE}">
      <dgm:prSet/>
      <dgm:spPr/>
      <dgm:t>
        <a:bodyPr/>
        <a:lstStyle/>
        <a:p>
          <a:endParaRPr lang="lv-LV"/>
        </a:p>
      </dgm:t>
    </dgm:pt>
    <dgm:pt modelId="{EF0B996E-295F-4DE0-89E2-D7F6EF092BC4}" type="sibTrans" cxnId="{6CAF5A87-13D2-4340-86C3-6B367E5FA8BE}">
      <dgm:prSet/>
      <dgm:spPr/>
      <dgm:t>
        <a:bodyPr/>
        <a:lstStyle/>
        <a:p>
          <a:endParaRPr lang="lv-LV"/>
        </a:p>
      </dgm:t>
    </dgm:pt>
    <dgm:pt modelId="{164458F5-2F48-4359-943D-E5BFFDE3C6AE}">
      <dgm:prSet/>
      <dgm:spPr/>
      <dgm:t>
        <a:bodyPr/>
        <a:lstStyle/>
        <a:p>
          <a:r>
            <a:rPr lang="lv-LV" dirty="0"/>
            <a:t>Iepirkumā nav saņemtas sūdzības par tā rezultātiem</a:t>
          </a:r>
        </a:p>
      </dgm:t>
    </dgm:pt>
    <dgm:pt modelId="{0A752C4A-0A51-42D4-8013-FC3183DAAE58}" type="parTrans" cxnId="{026718B7-A89E-493F-9F74-34C00063838D}">
      <dgm:prSet/>
      <dgm:spPr/>
      <dgm:t>
        <a:bodyPr/>
        <a:lstStyle/>
        <a:p>
          <a:endParaRPr lang="lv-LV"/>
        </a:p>
      </dgm:t>
    </dgm:pt>
    <dgm:pt modelId="{A4F13D2E-4698-44EF-A457-4023678840AA}" type="sibTrans" cxnId="{026718B7-A89E-493F-9F74-34C00063838D}">
      <dgm:prSet/>
      <dgm:spPr/>
      <dgm:t>
        <a:bodyPr/>
        <a:lstStyle/>
        <a:p>
          <a:endParaRPr lang="lv-LV"/>
        </a:p>
      </dgm:t>
    </dgm:pt>
    <dgm:pt modelId="{AC858F48-F8C7-4846-B8F4-B53D66942C70}" type="pres">
      <dgm:prSet presAssocID="{0BFFE943-6000-4133-8EDD-2FE9FAA49D03}" presName="Name0" presStyleCnt="0">
        <dgm:presLayoutVars>
          <dgm:chMax val="7"/>
          <dgm:chPref val="7"/>
          <dgm:dir/>
        </dgm:presLayoutVars>
      </dgm:prSet>
      <dgm:spPr/>
    </dgm:pt>
    <dgm:pt modelId="{F99D2EA0-5BFB-4DF7-AF6E-5A423B450CB5}" type="pres">
      <dgm:prSet presAssocID="{0BFFE943-6000-4133-8EDD-2FE9FAA49D03}" presName="Name1" presStyleCnt="0"/>
      <dgm:spPr/>
    </dgm:pt>
    <dgm:pt modelId="{5D503107-9851-4A29-B52F-05A7FC3D6D67}" type="pres">
      <dgm:prSet presAssocID="{0BFFE943-6000-4133-8EDD-2FE9FAA49D03}" presName="cycle" presStyleCnt="0"/>
      <dgm:spPr/>
    </dgm:pt>
    <dgm:pt modelId="{7271C213-367D-4CA4-8A9B-13E2F7213472}" type="pres">
      <dgm:prSet presAssocID="{0BFFE943-6000-4133-8EDD-2FE9FAA49D03}" presName="srcNode" presStyleLbl="node1" presStyleIdx="0" presStyleCnt="4"/>
      <dgm:spPr/>
    </dgm:pt>
    <dgm:pt modelId="{49D48A9E-96B8-46CE-9E38-98A6CF3FC6BA}" type="pres">
      <dgm:prSet presAssocID="{0BFFE943-6000-4133-8EDD-2FE9FAA49D03}" presName="conn" presStyleLbl="parChTrans1D2" presStyleIdx="0" presStyleCnt="1"/>
      <dgm:spPr/>
    </dgm:pt>
    <dgm:pt modelId="{C0D89D56-68AF-468E-A1A6-F592D6B92DCE}" type="pres">
      <dgm:prSet presAssocID="{0BFFE943-6000-4133-8EDD-2FE9FAA49D03}" presName="extraNode" presStyleLbl="node1" presStyleIdx="0" presStyleCnt="4"/>
      <dgm:spPr/>
    </dgm:pt>
    <dgm:pt modelId="{C3ABEEE2-F2B3-4194-A906-0CFC7DB17CD1}" type="pres">
      <dgm:prSet presAssocID="{0BFFE943-6000-4133-8EDD-2FE9FAA49D03}" presName="dstNode" presStyleLbl="node1" presStyleIdx="0" presStyleCnt="4"/>
      <dgm:spPr/>
    </dgm:pt>
    <dgm:pt modelId="{A4B15759-0683-407C-B01D-FCD91E3D95E3}" type="pres">
      <dgm:prSet presAssocID="{578D2320-182F-4E46-887E-0EFC5D821313}" presName="text_1" presStyleLbl="node1" presStyleIdx="0" presStyleCnt="4">
        <dgm:presLayoutVars>
          <dgm:bulletEnabled val="1"/>
        </dgm:presLayoutVars>
      </dgm:prSet>
      <dgm:spPr/>
    </dgm:pt>
    <dgm:pt modelId="{6D8F8DEF-84FC-4940-B75E-1D7ABE55CB4E}" type="pres">
      <dgm:prSet presAssocID="{578D2320-182F-4E46-887E-0EFC5D821313}" presName="accent_1" presStyleCnt="0"/>
      <dgm:spPr/>
    </dgm:pt>
    <dgm:pt modelId="{BA272CFB-B184-4171-8220-00DF1E415729}" type="pres">
      <dgm:prSet presAssocID="{578D2320-182F-4E46-887E-0EFC5D821313}" presName="accentRepeatNode" presStyleLbl="solidFgAcc1" presStyleIdx="0" presStyleCnt="4"/>
      <dgm:spPr/>
    </dgm:pt>
    <dgm:pt modelId="{E0EFA560-2F35-4C0C-9FC8-C0327C8CEBD6}" type="pres">
      <dgm:prSet presAssocID="{1334F2C3-C49A-4F54-B93D-D08779267514}" presName="text_2" presStyleLbl="node1" presStyleIdx="1" presStyleCnt="4">
        <dgm:presLayoutVars>
          <dgm:bulletEnabled val="1"/>
        </dgm:presLayoutVars>
      </dgm:prSet>
      <dgm:spPr/>
    </dgm:pt>
    <dgm:pt modelId="{9349078A-448E-43DB-9087-B3313C62D8E9}" type="pres">
      <dgm:prSet presAssocID="{1334F2C3-C49A-4F54-B93D-D08779267514}" presName="accent_2" presStyleCnt="0"/>
      <dgm:spPr/>
    </dgm:pt>
    <dgm:pt modelId="{7E6105EE-7E14-4704-A52A-E07CC728F932}" type="pres">
      <dgm:prSet presAssocID="{1334F2C3-C49A-4F54-B93D-D08779267514}" presName="accentRepeatNode" presStyleLbl="solidFgAcc1" presStyleIdx="1" presStyleCnt="4"/>
      <dgm:spPr/>
    </dgm:pt>
    <dgm:pt modelId="{E1CA4ABE-E6FF-4497-B75A-A5383FDD29A1}" type="pres">
      <dgm:prSet presAssocID="{4DD7BE54-5EEA-4011-9DEF-6D6F20AD3E11}" presName="text_3" presStyleLbl="node1" presStyleIdx="2" presStyleCnt="4">
        <dgm:presLayoutVars>
          <dgm:bulletEnabled val="1"/>
        </dgm:presLayoutVars>
      </dgm:prSet>
      <dgm:spPr/>
    </dgm:pt>
    <dgm:pt modelId="{716B5FDE-FA99-4F7C-9D0C-CA9D437AFC88}" type="pres">
      <dgm:prSet presAssocID="{4DD7BE54-5EEA-4011-9DEF-6D6F20AD3E11}" presName="accent_3" presStyleCnt="0"/>
      <dgm:spPr/>
    </dgm:pt>
    <dgm:pt modelId="{88EC14B9-6C4D-476B-B6FD-3791AE004C41}" type="pres">
      <dgm:prSet presAssocID="{4DD7BE54-5EEA-4011-9DEF-6D6F20AD3E11}" presName="accentRepeatNode" presStyleLbl="solidFgAcc1" presStyleIdx="2" presStyleCnt="4"/>
      <dgm:spPr/>
    </dgm:pt>
    <dgm:pt modelId="{641E5A61-48D1-4222-8673-71EFEF871301}" type="pres">
      <dgm:prSet presAssocID="{164458F5-2F48-4359-943D-E5BFFDE3C6AE}" presName="text_4" presStyleLbl="node1" presStyleIdx="3" presStyleCnt="4">
        <dgm:presLayoutVars>
          <dgm:bulletEnabled val="1"/>
        </dgm:presLayoutVars>
      </dgm:prSet>
      <dgm:spPr/>
    </dgm:pt>
    <dgm:pt modelId="{71275C23-D90D-462C-B089-7096D3459700}" type="pres">
      <dgm:prSet presAssocID="{164458F5-2F48-4359-943D-E5BFFDE3C6AE}" presName="accent_4" presStyleCnt="0"/>
      <dgm:spPr/>
    </dgm:pt>
    <dgm:pt modelId="{F4A16087-5E3E-4648-9DFB-27C2D5C17DB7}" type="pres">
      <dgm:prSet presAssocID="{164458F5-2F48-4359-943D-E5BFFDE3C6AE}" presName="accentRepeatNode" presStyleLbl="solidFgAcc1" presStyleIdx="3" presStyleCnt="4"/>
      <dgm:spPr/>
    </dgm:pt>
  </dgm:ptLst>
  <dgm:cxnLst>
    <dgm:cxn modelId="{8D939004-D28F-45F1-B582-976331B4556B}" type="presOf" srcId="{164458F5-2F48-4359-943D-E5BFFDE3C6AE}" destId="{641E5A61-48D1-4222-8673-71EFEF871301}" srcOrd="0" destOrd="0" presId="urn:microsoft.com/office/officeart/2008/layout/VerticalCurvedList"/>
    <dgm:cxn modelId="{B0F1B828-6B81-4428-8595-A622F2CBBBD3}" srcId="{0BFFE943-6000-4133-8EDD-2FE9FAA49D03}" destId="{578D2320-182F-4E46-887E-0EFC5D821313}" srcOrd="0" destOrd="0" parTransId="{53238196-025F-4D21-87DD-0B94C25B7803}" sibTransId="{7CB9D76D-DDAA-4719-ABBB-EE8B4AFD6196}"/>
    <dgm:cxn modelId="{E55BF832-F22B-40CC-A782-A33995BF715B}" type="presOf" srcId="{1334F2C3-C49A-4F54-B93D-D08779267514}" destId="{E0EFA560-2F35-4C0C-9FC8-C0327C8CEBD6}" srcOrd="0" destOrd="0" presId="urn:microsoft.com/office/officeart/2008/layout/VerticalCurvedList"/>
    <dgm:cxn modelId="{68B7743F-94DC-4122-8966-8F159275B785}" type="presOf" srcId="{578D2320-182F-4E46-887E-0EFC5D821313}" destId="{A4B15759-0683-407C-B01D-FCD91E3D95E3}" srcOrd="0" destOrd="0" presId="urn:microsoft.com/office/officeart/2008/layout/VerticalCurvedList"/>
    <dgm:cxn modelId="{B020996A-A9ED-45CB-83C5-33DE4713551E}" srcId="{0BFFE943-6000-4133-8EDD-2FE9FAA49D03}" destId="{1334F2C3-C49A-4F54-B93D-D08779267514}" srcOrd="1" destOrd="0" parTransId="{1E3D47E0-D6DE-4BEA-A905-70270D4EC7A7}" sibTransId="{2D39D675-4432-4F18-A1D1-817D12AFBEAD}"/>
    <dgm:cxn modelId="{F72A9079-7230-4020-B31D-ED22AE566AA6}" type="presOf" srcId="{7CB9D76D-DDAA-4719-ABBB-EE8B4AFD6196}" destId="{49D48A9E-96B8-46CE-9E38-98A6CF3FC6BA}" srcOrd="0" destOrd="0" presId="urn:microsoft.com/office/officeart/2008/layout/VerticalCurvedList"/>
    <dgm:cxn modelId="{6CAF5A87-13D2-4340-86C3-6B367E5FA8BE}" srcId="{0BFFE943-6000-4133-8EDD-2FE9FAA49D03}" destId="{4DD7BE54-5EEA-4011-9DEF-6D6F20AD3E11}" srcOrd="2" destOrd="0" parTransId="{D3565B17-3C62-45B0-99E9-D61A15278A51}" sibTransId="{EF0B996E-295F-4DE0-89E2-D7F6EF092BC4}"/>
    <dgm:cxn modelId="{B8BC2F8A-AFF1-482D-8D0D-C0BFBD2463A1}" type="presOf" srcId="{0BFFE943-6000-4133-8EDD-2FE9FAA49D03}" destId="{AC858F48-F8C7-4846-B8F4-B53D66942C70}" srcOrd="0" destOrd="0" presId="urn:microsoft.com/office/officeart/2008/layout/VerticalCurvedList"/>
    <dgm:cxn modelId="{67114198-670D-4D12-90B6-945D99536ACC}" type="presOf" srcId="{4DD7BE54-5EEA-4011-9DEF-6D6F20AD3E11}" destId="{E1CA4ABE-E6FF-4497-B75A-A5383FDD29A1}" srcOrd="0" destOrd="0" presId="urn:microsoft.com/office/officeart/2008/layout/VerticalCurvedList"/>
    <dgm:cxn modelId="{026718B7-A89E-493F-9F74-34C00063838D}" srcId="{0BFFE943-6000-4133-8EDD-2FE9FAA49D03}" destId="{164458F5-2F48-4359-943D-E5BFFDE3C6AE}" srcOrd="3" destOrd="0" parTransId="{0A752C4A-0A51-42D4-8013-FC3183DAAE58}" sibTransId="{A4F13D2E-4698-44EF-A457-4023678840AA}"/>
    <dgm:cxn modelId="{6349130D-D8A3-4E5A-A08A-8979FCE8A839}" type="presParOf" srcId="{AC858F48-F8C7-4846-B8F4-B53D66942C70}" destId="{F99D2EA0-5BFB-4DF7-AF6E-5A423B450CB5}" srcOrd="0" destOrd="0" presId="urn:microsoft.com/office/officeart/2008/layout/VerticalCurvedList"/>
    <dgm:cxn modelId="{DAC27A12-FB5E-4E0A-8AEB-CE555E346CF9}" type="presParOf" srcId="{F99D2EA0-5BFB-4DF7-AF6E-5A423B450CB5}" destId="{5D503107-9851-4A29-B52F-05A7FC3D6D67}" srcOrd="0" destOrd="0" presId="urn:microsoft.com/office/officeart/2008/layout/VerticalCurvedList"/>
    <dgm:cxn modelId="{7E358A7E-E8F8-49D8-8050-2D008E7EF26E}" type="presParOf" srcId="{5D503107-9851-4A29-B52F-05A7FC3D6D67}" destId="{7271C213-367D-4CA4-8A9B-13E2F7213472}" srcOrd="0" destOrd="0" presId="urn:microsoft.com/office/officeart/2008/layout/VerticalCurvedList"/>
    <dgm:cxn modelId="{FC7EC3A4-4910-438D-999C-8166A7BE107F}" type="presParOf" srcId="{5D503107-9851-4A29-B52F-05A7FC3D6D67}" destId="{49D48A9E-96B8-46CE-9E38-98A6CF3FC6BA}" srcOrd="1" destOrd="0" presId="urn:microsoft.com/office/officeart/2008/layout/VerticalCurvedList"/>
    <dgm:cxn modelId="{5E7972E9-9DD8-4105-9CEC-5A079E0CCCB9}" type="presParOf" srcId="{5D503107-9851-4A29-B52F-05A7FC3D6D67}" destId="{C0D89D56-68AF-468E-A1A6-F592D6B92DCE}" srcOrd="2" destOrd="0" presId="urn:microsoft.com/office/officeart/2008/layout/VerticalCurvedList"/>
    <dgm:cxn modelId="{45A39B10-AEB2-40FF-9CD3-DADAF8D9AC78}" type="presParOf" srcId="{5D503107-9851-4A29-B52F-05A7FC3D6D67}" destId="{C3ABEEE2-F2B3-4194-A906-0CFC7DB17CD1}" srcOrd="3" destOrd="0" presId="urn:microsoft.com/office/officeart/2008/layout/VerticalCurvedList"/>
    <dgm:cxn modelId="{63AE0343-302E-4948-A1AB-C460D6E69103}" type="presParOf" srcId="{F99D2EA0-5BFB-4DF7-AF6E-5A423B450CB5}" destId="{A4B15759-0683-407C-B01D-FCD91E3D95E3}" srcOrd="1" destOrd="0" presId="urn:microsoft.com/office/officeart/2008/layout/VerticalCurvedList"/>
    <dgm:cxn modelId="{7169D977-8ADC-4456-BCE4-F9404D2C45AF}" type="presParOf" srcId="{F99D2EA0-5BFB-4DF7-AF6E-5A423B450CB5}" destId="{6D8F8DEF-84FC-4940-B75E-1D7ABE55CB4E}" srcOrd="2" destOrd="0" presId="urn:microsoft.com/office/officeart/2008/layout/VerticalCurvedList"/>
    <dgm:cxn modelId="{A875CCA6-F6B3-40C0-89E9-A101A953E981}" type="presParOf" srcId="{6D8F8DEF-84FC-4940-B75E-1D7ABE55CB4E}" destId="{BA272CFB-B184-4171-8220-00DF1E415729}" srcOrd="0" destOrd="0" presId="urn:microsoft.com/office/officeart/2008/layout/VerticalCurvedList"/>
    <dgm:cxn modelId="{E25466DA-E4E9-47A3-AFBB-DA3ED0AB1B3F}" type="presParOf" srcId="{F99D2EA0-5BFB-4DF7-AF6E-5A423B450CB5}" destId="{E0EFA560-2F35-4C0C-9FC8-C0327C8CEBD6}" srcOrd="3" destOrd="0" presId="urn:microsoft.com/office/officeart/2008/layout/VerticalCurvedList"/>
    <dgm:cxn modelId="{AA544FD7-A6AF-4355-973A-D8608CD31CB2}" type="presParOf" srcId="{F99D2EA0-5BFB-4DF7-AF6E-5A423B450CB5}" destId="{9349078A-448E-43DB-9087-B3313C62D8E9}" srcOrd="4" destOrd="0" presId="urn:microsoft.com/office/officeart/2008/layout/VerticalCurvedList"/>
    <dgm:cxn modelId="{7389CFFE-3E31-4A44-8FCC-900617BECFB7}" type="presParOf" srcId="{9349078A-448E-43DB-9087-B3313C62D8E9}" destId="{7E6105EE-7E14-4704-A52A-E07CC728F932}" srcOrd="0" destOrd="0" presId="urn:microsoft.com/office/officeart/2008/layout/VerticalCurvedList"/>
    <dgm:cxn modelId="{F9FC4349-362D-4BA8-9317-9A5B64A04039}" type="presParOf" srcId="{F99D2EA0-5BFB-4DF7-AF6E-5A423B450CB5}" destId="{E1CA4ABE-E6FF-4497-B75A-A5383FDD29A1}" srcOrd="5" destOrd="0" presId="urn:microsoft.com/office/officeart/2008/layout/VerticalCurvedList"/>
    <dgm:cxn modelId="{98680D62-217C-41F6-AE95-6981475C0D70}" type="presParOf" srcId="{F99D2EA0-5BFB-4DF7-AF6E-5A423B450CB5}" destId="{716B5FDE-FA99-4F7C-9D0C-CA9D437AFC88}" srcOrd="6" destOrd="0" presId="urn:microsoft.com/office/officeart/2008/layout/VerticalCurvedList"/>
    <dgm:cxn modelId="{040C9102-5C53-43EC-B6C8-8798D1E9BA63}" type="presParOf" srcId="{716B5FDE-FA99-4F7C-9D0C-CA9D437AFC88}" destId="{88EC14B9-6C4D-476B-B6FD-3791AE004C41}" srcOrd="0" destOrd="0" presId="urn:microsoft.com/office/officeart/2008/layout/VerticalCurvedList"/>
    <dgm:cxn modelId="{78A379BA-FD9D-4219-BDF6-AD3A77FCDB56}" type="presParOf" srcId="{F99D2EA0-5BFB-4DF7-AF6E-5A423B450CB5}" destId="{641E5A61-48D1-4222-8673-71EFEF871301}" srcOrd="7" destOrd="0" presId="urn:microsoft.com/office/officeart/2008/layout/VerticalCurvedList"/>
    <dgm:cxn modelId="{6237D60E-2721-450C-9AA8-D271653AD17F}" type="presParOf" srcId="{F99D2EA0-5BFB-4DF7-AF6E-5A423B450CB5}" destId="{71275C23-D90D-462C-B089-7096D3459700}" srcOrd="8" destOrd="0" presId="urn:microsoft.com/office/officeart/2008/layout/VerticalCurvedList"/>
    <dgm:cxn modelId="{0CCF6AA5-6246-433B-8EBB-6D4F5C23B02C}" type="presParOf" srcId="{71275C23-D90D-462C-B089-7096D3459700}" destId="{F4A16087-5E3E-4648-9DFB-27C2D5C17DB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BA93ED-AACA-4DB2-89D5-D5FE3A82CD28}">
      <dsp:nvSpPr>
        <dsp:cNvPr id="0" name=""/>
        <dsp:cNvSpPr/>
      </dsp:nvSpPr>
      <dsp:spPr>
        <a:xfrm rot="5400000">
          <a:off x="6997505" y="-2928885"/>
          <a:ext cx="927997" cy="702259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900" kern="1200" dirty="0"/>
            <a:t>vispārīgā vienošanās par darbinieku veselības apdrošināšanu uz 12 mēnešiem ar iespēju noslēgt to atkārtoti vēl uz 12 mēnešiem</a:t>
          </a:r>
        </a:p>
      </dsp:txBody>
      <dsp:txXfrm rot="-5400000">
        <a:off x="3950208" y="163713"/>
        <a:ext cx="6977291" cy="837395"/>
      </dsp:txXfrm>
    </dsp:sp>
    <dsp:sp modelId="{23F75424-96C8-4450-8F3F-02BB7A7FC9C8}">
      <dsp:nvSpPr>
        <dsp:cNvPr id="0" name=""/>
        <dsp:cNvSpPr/>
      </dsp:nvSpPr>
      <dsp:spPr>
        <a:xfrm>
          <a:off x="0" y="2411"/>
          <a:ext cx="3950208" cy="11599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900" kern="1200" dirty="0"/>
            <a:t>Iepirkuma priekšmets</a:t>
          </a:r>
        </a:p>
      </dsp:txBody>
      <dsp:txXfrm>
        <a:off x="56626" y="59037"/>
        <a:ext cx="3836956" cy="1046744"/>
      </dsp:txXfrm>
    </dsp:sp>
    <dsp:sp modelId="{D3A01193-7231-44AD-9237-B5C395987A4E}">
      <dsp:nvSpPr>
        <dsp:cNvPr id="0" name=""/>
        <dsp:cNvSpPr/>
      </dsp:nvSpPr>
      <dsp:spPr>
        <a:xfrm rot="5400000">
          <a:off x="6997505" y="-1710888"/>
          <a:ext cx="927997" cy="702259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900" kern="1200" dirty="0"/>
            <a:t>12 mēnešiem – 581</a:t>
          </a:r>
          <a:r>
            <a:rPr lang="en-US" sz="1900" kern="1200" dirty="0"/>
            <a:t> </a:t>
          </a:r>
          <a:r>
            <a:rPr lang="lv-LV" sz="1900" kern="1200" dirty="0"/>
            <a:t>700 EUR bez PVN</a:t>
          </a:r>
        </a:p>
      </dsp:txBody>
      <dsp:txXfrm rot="-5400000">
        <a:off x="3950208" y="1381710"/>
        <a:ext cx="6977291" cy="837395"/>
      </dsp:txXfrm>
    </dsp:sp>
    <dsp:sp modelId="{C6F19D7A-4560-4B97-9962-F23A3D88A853}">
      <dsp:nvSpPr>
        <dsp:cNvPr id="0" name=""/>
        <dsp:cNvSpPr/>
      </dsp:nvSpPr>
      <dsp:spPr>
        <a:xfrm>
          <a:off x="0" y="1220408"/>
          <a:ext cx="3950208" cy="11599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900" kern="1200" dirty="0"/>
            <a:t>Plānotā maksimālā līgumcena</a:t>
          </a:r>
        </a:p>
      </dsp:txBody>
      <dsp:txXfrm>
        <a:off x="56626" y="1277034"/>
        <a:ext cx="3836956" cy="1046744"/>
      </dsp:txXfrm>
    </dsp:sp>
    <dsp:sp modelId="{C4C31412-00D9-40AC-808B-D56915EEFFED}">
      <dsp:nvSpPr>
        <dsp:cNvPr id="0" name=""/>
        <dsp:cNvSpPr/>
      </dsp:nvSpPr>
      <dsp:spPr>
        <a:xfrm rot="5400000">
          <a:off x="6997505" y="-492892"/>
          <a:ext cx="927997" cy="702259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900" kern="1200" dirty="0"/>
            <a:t>viena polise ar pamatprogrammas minimālā satura definēšanu, 100% pasūtītāja finansējums</a:t>
          </a:r>
        </a:p>
      </dsp:txBody>
      <dsp:txXfrm rot="-5400000">
        <a:off x="3950208" y="2599706"/>
        <a:ext cx="6977291" cy="837395"/>
      </dsp:txXfrm>
    </dsp:sp>
    <dsp:sp modelId="{64AF60FF-AC9C-41A3-88ED-2E7198834DB3}">
      <dsp:nvSpPr>
        <dsp:cNvPr id="0" name=""/>
        <dsp:cNvSpPr/>
      </dsp:nvSpPr>
      <dsp:spPr>
        <a:xfrm>
          <a:off x="0" y="2438405"/>
          <a:ext cx="3950208" cy="11599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900" kern="1200" dirty="0"/>
            <a:t>Iepirkuma priekšmeta tehniskā specifikācija</a:t>
          </a:r>
        </a:p>
      </dsp:txBody>
      <dsp:txXfrm>
        <a:off x="56626" y="2495031"/>
        <a:ext cx="3836956" cy="1046744"/>
      </dsp:txXfrm>
    </dsp:sp>
    <dsp:sp modelId="{F9C0DD43-48D6-44ED-BD64-95F389A9F4DA}">
      <dsp:nvSpPr>
        <dsp:cNvPr id="0" name=""/>
        <dsp:cNvSpPr/>
      </dsp:nvSpPr>
      <dsp:spPr>
        <a:xfrm rot="5400000">
          <a:off x="6997505" y="725104"/>
          <a:ext cx="927997" cy="702259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900" kern="1200"/>
            <a:t>saimnieciski visizdevīgākais piedāvājums</a:t>
          </a:r>
          <a:endParaRPr lang="lv-LV" sz="1900" kern="1200" dirty="0"/>
        </a:p>
      </dsp:txBody>
      <dsp:txXfrm rot="-5400000">
        <a:off x="3950208" y="3817703"/>
        <a:ext cx="6977291" cy="837395"/>
      </dsp:txXfrm>
    </dsp:sp>
    <dsp:sp modelId="{AE25B04B-457D-4BEA-9A43-304106402A76}">
      <dsp:nvSpPr>
        <dsp:cNvPr id="0" name=""/>
        <dsp:cNvSpPr/>
      </dsp:nvSpPr>
      <dsp:spPr>
        <a:xfrm>
          <a:off x="0" y="3656402"/>
          <a:ext cx="3950208" cy="11599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900" kern="1200" dirty="0"/>
            <a:t>Vērtēšanas kritērijs</a:t>
          </a:r>
        </a:p>
      </dsp:txBody>
      <dsp:txXfrm>
        <a:off x="56626" y="3713028"/>
        <a:ext cx="3836956" cy="10467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8C6A34-C1BE-45AB-A857-20701518C8D7}">
      <dsp:nvSpPr>
        <dsp:cNvPr id="0" name=""/>
        <dsp:cNvSpPr/>
      </dsp:nvSpPr>
      <dsp:spPr>
        <a:xfrm>
          <a:off x="-5448315" y="-834235"/>
          <a:ext cx="6487281" cy="6487281"/>
        </a:xfrm>
        <a:prstGeom prst="blockArc">
          <a:avLst>
            <a:gd name="adj1" fmla="val 18900000"/>
            <a:gd name="adj2" fmla="val 2700000"/>
            <a:gd name="adj3" fmla="val 33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ABBB81-9173-416C-A4A6-A5F351DAB334}">
      <dsp:nvSpPr>
        <dsp:cNvPr id="0" name=""/>
        <dsp:cNvSpPr/>
      </dsp:nvSpPr>
      <dsp:spPr>
        <a:xfrm>
          <a:off x="543917" y="370470"/>
          <a:ext cx="10361774" cy="7413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8427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Konkursā netika saņemtas sūdzības par nolikumu vai par tā rezultātiem</a:t>
          </a:r>
        </a:p>
      </dsp:txBody>
      <dsp:txXfrm>
        <a:off x="543917" y="370470"/>
        <a:ext cx="10361774" cy="741325"/>
      </dsp:txXfrm>
    </dsp:sp>
    <dsp:sp modelId="{084EDE8A-224C-43EB-9965-30B5BA6E4216}">
      <dsp:nvSpPr>
        <dsp:cNvPr id="0" name=""/>
        <dsp:cNvSpPr/>
      </dsp:nvSpPr>
      <dsp:spPr>
        <a:xfrm>
          <a:off x="80588" y="277804"/>
          <a:ext cx="926657" cy="9266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2A9C9A-D0AF-495A-8480-69AAF4991B41}">
      <dsp:nvSpPr>
        <dsp:cNvPr id="0" name=""/>
        <dsp:cNvSpPr/>
      </dsp:nvSpPr>
      <dsp:spPr>
        <a:xfrm>
          <a:off x="968936" y="1482651"/>
          <a:ext cx="9936755" cy="7413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8427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Konkursā piedāvājumus iesniedza divi pretendenti</a:t>
          </a:r>
        </a:p>
      </dsp:txBody>
      <dsp:txXfrm>
        <a:off x="968936" y="1482651"/>
        <a:ext cx="9936755" cy="741325"/>
      </dsp:txXfrm>
    </dsp:sp>
    <dsp:sp modelId="{9CB9AAEC-CF7C-447C-889D-554B643E11EA}">
      <dsp:nvSpPr>
        <dsp:cNvPr id="0" name=""/>
        <dsp:cNvSpPr/>
      </dsp:nvSpPr>
      <dsp:spPr>
        <a:xfrm>
          <a:off x="505607" y="1389986"/>
          <a:ext cx="926657" cy="9266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9010A2-16A3-4142-9A47-3BE2A2F22F43}">
      <dsp:nvSpPr>
        <dsp:cNvPr id="0" name=""/>
        <dsp:cNvSpPr/>
      </dsp:nvSpPr>
      <dsp:spPr>
        <a:xfrm>
          <a:off x="968936" y="2594833"/>
          <a:ext cx="9936755" cy="7413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8427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Abi pretendenti visos vērtēšanas kritērijos piedāvāja augstāku pakalpojuma limitu, kā arī zemāku apdrošināšanas prēmiju</a:t>
          </a:r>
          <a:r>
            <a:rPr lang="en-US" sz="1600" kern="1200" dirty="0"/>
            <a:t> </a:t>
          </a:r>
          <a:r>
            <a:rPr lang="en-US" sz="1600" kern="1200" dirty="0" err="1"/>
            <a:t>kā</a:t>
          </a:r>
          <a:r>
            <a:rPr lang="en-US" sz="1600" kern="1200" dirty="0"/>
            <a:t> </a:t>
          </a:r>
          <a:r>
            <a:rPr lang="en-US" sz="1600" kern="1200" dirty="0" err="1"/>
            <a:t>bijām</a:t>
          </a:r>
          <a:r>
            <a:rPr lang="en-US" sz="1600" kern="1200" dirty="0"/>
            <a:t> </a:t>
          </a:r>
          <a:r>
            <a:rPr lang="en-US" sz="1600" kern="1200" dirty="0" err="1"/>
            <a:t>plānojuši</a:t>
          </a:r>
          <a:endParaRPr lang="lv-LV" sz="1600" kern="1200" dirty="0"/>
        </a:p>
      </dsp:txBody>
      <dsp:txXfrm>
        <a:off x="968936" y="2594833"/>
        <a:ext cx="9936755" cy="741325"/>
      </dsp:txXfrm>
    </dsp:sp>
    <dsp:sp modelId="{1FC3BC48-E465-48B7-97BC-0760C3CEF229}">
      <dsp:nvSpPr>
        <dsp:cNvPr id="0" name=""/>
        <dsp:cNvSpPr/>
      </dsp:nvSpPr>
      <dsp:spPr>
        <a:xfrm>
          <a:off x="505607" y="2502167"/>
          <a:ext cx="926657" cy="9266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B65DCA-839E-4AD8-9E0C-BEEC94E9EC38}">
      <dsp:nvSpPr>
        <dsp:cNvPr id="0" name=""/>
        <dsp:cNvSpPr/>
      </dsp:nvSpPr>
      <dsp:spPr>
        <a:xfrm>
          <a:off x="543917" y="3707014"/>
          <a:ext cx="10361774" cy="7413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8427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Rezultātā ir noslēgta vispārīgā vienošanās par polisi, kuras pakalpojuma limiti vidēji par 30% pārsniedza pasūtītāja noteiktos minimumus, iegūti būtiski papildu pakalpojumi ar zemāku apdrošināšanas prēmiju.</a:t>
          </a:r>
        </a:p>
      </dsp:txBody>
      <dsp:txXfrm>
        <a:off x="543917" y="3707014"/>
        <a:ext cx="10361774" cy="741325"/>
      </dsp:txXfrm>
    </dsp:sp>
    <dsp:sp modelId="{808DF192-15BB-409A-920B-0D01B916D916}">
      <dsp:nvSpPr>
        <dsp:cNvPr id="0" name=""/>
        <dsp:cNvSpPr/>
      </dsp:nvSpPr>
      <dsp:spPr>
        <a:xfrm>
          <a:off x="80588" y="3614349"/>
          <a:ext cx="926657" cy="9266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1CD8AE-B86C-45D5-B44F-09D5849AE2A2}">
      <dsp:nvSpPr>
        <dsp:cNvPr id="0" name=""/>
        <dsp:cNvSpPr/>
      </dsp:nvSpPr>
      <dsp:spPr>
        <a:xfrm rot="5400000">
          <a:off x="6946923" y="-2866121"/>
          <a:ext cx="1029160" cy="702259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100" kern="1200" dirty="0"/>
            <a:t>zinātniskās aparatūras un aprīkojuma iegāde: spektrometrs (komplekts), tās uzstādīšana, konfigurēšana, lietotāju apmācība</a:t>
          </a:r>
        </a:p>
      </dsp:txBody>
      <dsp:txXfrm rot="-5400000">
        <a:off x="3950208" y="180833"/>
        <a:ext cx="6972353" cy="928682"/>
      </dsp:txXfrm>
    </dsp:sp>
    <dsp:sp modelId="{890D9BA3-CFEB-4D0B-AE4F-B58EF952F6A4}">
      <dsp:nvSpPr>
        <dsp:cNvPr id="0" name=""/>
        <dsp:cNvSpPr/>
      </dsp:nvSpPr>
      <dsp:spPr>
        <a:xfrm>
          <a:off x="0" y="1949"/>
          <a:ext cx="3950208" cy="12864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800" kern="1200"/>
            <a:t>Iepirkuma priekšmets</a:t>
          </a:r>
        </a:p>
      </dsp:txBody>
      <dsp:txXfrm>
        <a:off x="62799" y="64748"/>
        <a:ext cx="3824610" cy="1160853"/>
      </dsp:txXfrm>
    </dsp:sp>
    <dsp:sp modelId="{A2FB8BAD-C36D-483E-BC61-E14132BAD52B}">
      <dsp:nvSpPr>
        <dsp:cNvPr id="0" name=""/>
        <dsp:cNvSpPr/>
      </dsp:nvSpPr>
      <dsp:spPr>
        <a:xfrm rot="5400000">
          <a:off x="6946923" y="-1515347"/>
          <a:ext cx="1029160" cy="702259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100" kern="1200" dirty="0"/>
            <a:t>1</a:t>
          </a:r>
          <a:r>
            <a:rPr lang="en-US" sz="2100" kern="1200" dirty="0"/>
            <a:t> </a:t>
          </a:r>
          <a:r>
            <a:rPr lang="lv-LV" sz="2100" kern="1200" dirty="0"/>
            <a:t>450</a:t>
          </a:r>
          <a:r>
            <a:rPr lang="en-US" sz="2100" kern="1200" dirty="0"/>
            <a:t> </a:t>
          </a:r>
          <a:r>
            <a:rPr lang="lv-LV" sz="2100" kern="1200" dirty="0"/>
            <a:t>000 EUR bez PVN</a:t>
          </a:r>
        </a:p>
      </dsp:txBody>
      <dsp:txXfrm rot="-5400000">
        <a:off x="3950208" y="1531607"/>
        <a:ext cx="6972353" cy="928682"/>
      </dsp:txXfrm>
    </dsp:sp>
    <dsp:sp modelId="{257F1626-2660-49ED-93C3-81DED3EDC689}">
      <dsp:nvSpPr>
        <dsp:cNvPr id="0" name=""/>
        <dsp:cNvSpPr/>
      </dsp:nvSpPr>
      <dsp:spPr>
        <a:xfrm>
          <a:off x="0" y="1352722"/>
          <a:ext cx="3950208" cy="12864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800" kern="1200"/>
            <a:t>Plānotā līgumcena </a:t>
          </a:r>
        </a:p>
      </dsp:txBody>
      <dsp:txXfrm>
        <a:off x="62799" y="1415521"/>
        <a:ext cx="3824610" cy="1160853"/>
      </dsp:txXfrm>
    </dsp:sp>
    <dsp:sp modelId="{1BBCE1CF-E215-4152-81DC-FFB0B157F6EE}">
      <dsp:nvSpPr>
        <dsp:cNvPr id="0" name=""/>
        <dsp:cNvSpPr/>
      </dsp:nvSpPr>
      <dsp:spPr>
        <a:xfrm rot="5400000">
          <a:off x="6946923" y="-164573"/>
          <a:ext cx="1029160" cy="702259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100" kern="1200"/>
            <a:t>saimnieciski visizdevīgākais piedāvājums.</a:t>
          </a:r>
        </a:p>
      </dsp:txBody>
      <dsp:txXfrm rot="-5400000">
        <a:off x="3950208" y="2882381"/>
        <a:ext cx="6972353" cy="928682"/>
      </dsp:txXfrm>
    </dsp:sp>
    <dsp:sp modelId="{9D99D5FE-55C2-435D-B51D-EA0EB1147B2C}">
      <dsp:nvSpPr>
        <dsp:cNvPr id="0" name=""/>
        <dsp:cNvSpPr/>
      </dsp:nvSpPr>
      <dsp:spPr>
        <a:xfrm>
          <a:off x="0" y="2703496"/>
          <a:ext cx="3950208" cy="12864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800" kern="1200"/>
            <a:t>Piedāvājumu izvēles kritērijs</a:t>
          </a:r>
        </a:p>
      </dsp:txBody>
      <dsp:txXfrm>
        <a:off x="62799" y="2766295"/>
        <a:ext cx="3824610" cy="11608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D48A9E-96B8-46CE-9E38-98A6CF3FC6BA}">
      <dsp:nvSpPr>
        <dsp:cNvPr id="0" name=""/>
        <dsp:cNvSpPr/>
      </dsp:nvSpPr>
      <dsp:spPr>
        <a:xfrm>
          <a:off x="-5176508" y="-792913"/>
          <a:ext cx="6164395" cy="6164395"/>
        </a:xfrm>
        <a:prstGeom prst="blockArc">
          <a:avLst>
            <a:gd name="adj1" fmla="val 18900000"/>
            <a:gd name="adj2" fmla="val 2700000"/>
            <a:gd name="adj3" fmla="val 35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B15759-0683-407C-B01D-FCD91E3D95E3}">
      <dsp:nvSpPr>
        <dsp:cNvPr id="0" name=""/>
        <dsp:cNvSpPr/>
      </dsp:nvSpPr>
      <dsp:spPr>
        <a:xfrm>
          <a:off x="517248" y="352000"/>
          <a:ext cx="10392237" cy="7043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9091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kern="1200" dirty="0"/>
            <a:t>Iepirkumu uzraudzības birojs veica iepirkuma nolikuma </a:t>
          </a:r>
          <a:r>
            <a:rPr lang="lv-LV" sz="1500" kern="1200" dirty="0" err="1"/>
            <a:t>pirmspārbaudi</a:t>
          </a:r>
          <a:r>
            <a:rPr lang="lv-LV" sz="1500" kern="1200" dirty="0"/>
            <a:t> un sniedza pozitīvu atzinumu</a:t>
          </a:r>
        </a:p>
      </dsp:txBody>
      <dsp:txXfrm>
        <a:off x="517248" y="352000"/>
        <a:ext cx="10392237" cy="704366"/>
      </dsp:txXfrm>
    </dsp:sp>
    <dsp:sp modelId="{BA272CFB-B184-4171-8220-00DF1E415729}">
      <dsp:nvSpPr>
        <dsp:cNvPr id="0" name=""/>
        <dsp:cNvSpPr/>
      </dsp:nvSpPr>
      <dsp:spPr>
        <a:xfrm>
          <a:off x="77019" y="263954"/>
          <a:ext cx="880458" cy="8804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EFA560-2F35-4C0C-9FC8-C0327C8CEBD6}">
      <dsp:nvSpPr>
        <dsp:cNvPr id="0" name=""/>
        <dsp:cNvSpPr/>
      </dsp:nvSpPr>
      <dsp:spPr>
        <a:xfrm>
          <a:off x="921078" y="1408733"/>
          <a:ext cx="9988407" cy="7043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9091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kern="1200" dirty="0"/>
            <a:t>Iepirkumā saņemti 3 piedāvājumi</a:t>
          </a:r>
        </a:p>
      </dsp:txBody>
      <dsp:txXfrm>
        <a:off x="921078" y="1408733"/>
        <a:ext cx="9988407" cy="704366"/>
      </dsp:txXfrm>
    </dsp:sp>
    <dsp:sp modelId="{7E6105EE-7E14-4704-A52A-E07CC728F932}">
      <dsp:nvSpPr>
        <dsp:cNvPr id="0" name=""/>
        <dsp:cNvSpPr/>
      </dsp:nvSpPr>
      <dsp:spPr>
        <a:xfrm>
          <a:off x="480849" y="1320687"/>
          <a:ext cx="880458" cy="8804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CA4ABE-E6FF-4497-B75A-A5383FDD29A1}">
      <dsp:nvSpPr>
        <dsp:cNvPr id="0" name=""/>
        <dsp:cNvSpPr/>
      </dsp:nvSpPr>
      <dsp:spPr>
        <a:xfrm>
          <a:off x="921078" y="2465467"/>
          <a:ext cx="9988407" cy="7043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9091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kern="1200" dirty="0"/>
            <a:t>Pretendenti iesniedza tehnoloģiski trīs atšķirīgus tehniskos piedāvājumus, ievērojot faktu, ka pasūtītājs tehniskajā specifikācijā paredzēja, ka spektrometra funkcionalitāti var nodrošināt ar vienu vai vairākiem neatkarīgi izmantojamajiem spektrometriem/moduļiem. </a:t>
          </a:r>
        </a:p>
      </dsp:txBody>
      <dsp:txXfrm>
        <a:off x="921078" y="2465467"/>
        <a:ext cx="9988407" cy="704366"/>
      </dsp:txXfrm>
    </dsp:sp>
    <dsp:sp modelId="{88EC14B9-6C4D-476B-B6FD-3791AE004C41}">
      <dsp:nvSpPr>
        <dsp:cNvPr id="0" name=""/>
        <dsp:cNvSpPr/>
      </dsp:nvSpPr>
      <dsp:spPr>
        <a:xfrm>
          <a:off x="480849" y="2377421"/>
          <a:ext cx="880458" cy="8804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1E5A61-48D1-4222-8673-71EFEF871301}">
      <dsp:nvSpPr>
        <dsp:cNvPr id="0" name=""/>
        <dsp:cNvSpPr/>
      </dsp:nvSpPr>
      <dsp:spPr>
        <a:xfrm>
          <a:off x="517248" y="3522200"/>
          <a:ext cx="10392237" cy="7043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9091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kern="1200" dirty="0"/>
            <a:t>Iepirkumā nav saņemtas sūdzības par tā rezultātiem</a:t>
          </a:r>
        </a:p>
      </dsp:txBody>
      <dsp:txXfrm>
        <a:off x="517248" y="3522200"/>
        <a:ext cx="10392237" cy="704366"/>
      </dsp:txXfrm>
    </dsp:sp>
    <dsp:sp modelId="{F4A16087-5E3E-4648-9DFB-27C2D5C17DB7}">
      <dsp:nvSpPr>
        <dsp:cNvPr id="0" name=""/>
        <dsp:cNvSpPr/>
      </dsp:nvSpPr>
      <dsp:spPr>
        <a:xfrm>
          <a:off x="77019" y="3434154"/>
          <a:ext cx="880458" cy="8804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DBB95-2919-BA49-BF3E-F989F8D69C19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869F8-E71A-D14F-A8BC-587CDE7D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2047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E34D1-F639-E448-89D5-A8813FF5855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2579E2-A0C5-8541-B354-36B522AD5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9704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Par za</a:t>
            </a:r>
            <a:r>
              <a:rPr lang="lv-LV" dirty="0"/>
              <a:t>ļ</a:t>
            </a:r>
            <a:r>
              <a:rPr lang="en-US" dirty="0" err="1"/>
              <a:t>ajiem</a:t>
            </a:r>
            <a:r>
              <a:rPr lang="en-US" dirty="0"/>
              <a:t> </a:t>
            </a:r>
            <a:r>
              <a:rPr lang="en-US" dirty="0" err="1"/>
              <a:t>iepirkumiem</a:t>
            </a:r>
            <a:endParaRPr lang="en-US" dirty="0"/>
          </a:p>
          <a:p>
            <a:r>
              <a:rPr lang="en-US" dirty="0"/>
              <a:t>Par </a:t>
            </a:r>
            <a:r>
              <a:rPr lang="en-US" dirty="0" err="1"/>
              <a:t>iepirkumiem</a:t>
            </a:r>
            <a:r>
              <a:rPr lang="en-US" dirty="0"/>
              <a:t>, </a:t>
            </a:r>
            <a:r>
              <a:rPr lang="en-US" dirty="0" err="1"/>
              <a:t>kuros</a:t>
            </a:r>
            <a:r>
              <a:rPr lang="en-US" dirty="0"/>
              <a:t> </a:t>
            </a:r>
            <a:r>
              <a:rPr lang="en-US" dirty="0" err="1"/>
              <a:t>izmanto</a:t>
            </a:r>
            <a:r>
              <a:rPr lang="en-US" dirty="0"/>
              <a:t> </a:t>
            </a:r>
            <a:r>
              <a:rPr lang="en-US" dirty="0" err="1"/>
              <a:t>saimnieciski</a:t>
            </a:r>
            <a:r>
              <a:rPr lang="en-US" dirty="0"/>
              <a:t> </a:t>
            </a:r>
            <a:r>
              <a:rPr lang="en-US" dirty="0" err="1"/>
              <a:t>visizdevīgākos</a:t>
            </a:r>
            <a:r>
              <a:rPr lang="en-US" dirty="0"/>
              <a:t> </a:t>
            </a:r>
            <a:r>
              <a:rPr lang="en-US" dirty="0" err="1"/>
              <a:t>vērtēšanas</a:t>
            </a:r>
            <a:r>
              <a:rPr lang="en-US" dirty="0"/>
              <a:t> </a:t>
            </a:r>
            <a:r>
              <a:rPr lang="en-US" dirty="0" err="1"/>
              <a:t>kritērijus</a:t>
            </a:r>
            <a:endParaRPr lang="en-US" dirty="0"/>
          </a:p>
          <a:p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Laboratorijas iekārtas/ speciālā aparatūra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Ēdināšanas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pakalpojumi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Reklāmas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izvietošanas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pakalpojumi</a:t>
            </a:r>
            <a:endParaRPr lang="lv-LV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Tulkošanas pakalpojumi</a:t>
            </a:r>
          </a:p>
          <a:p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Veselības apdrošināšana</a:t>
            </a:r>
          </a:p>
          <a:p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Videomateriālu izstrāde</a:t>
            </a:r>
          </a:p>
          <a:p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Ekspertu pakalpojumi</a:t>
            </a:r>
          </a:p>
          <a:p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Laboratorijas iekārtas/ speciālā aparatūra</a:t>
            </a:r>
          </a:p>
          <a:p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Datu glabāšanas un serveru tehnika</a:t>
            </a:r>
          </a:p>
          <a:p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platformas izstrāde</a:t>
            </a:r>
          </a:p>
          <a:p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Apmācību organizēšana un vadīšana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Par </a:t>
            </a:r>
            <a:r>
              <a:rPr lang="en-US" dirty="0" err="1"/>
              <a:t>klimantneitralitāti</a:t>
            </a:r>
            <a:endParaRPr lang="en-US" dirty="0"/>
          </a:p>
          <a:p>
            <a:r>
              <a:rPr lang="en-US" dirty="0"/>
              <a:t>Par EFQM </a:t>
            </a:r>
            <a:r>
              <a:rPr lang="en-US" dirty="0" err="1"/>
              <a:t>modeļa</a:t>
            </a:r>
            <a:r>
              <a:rPr lang="en-US" dirty="0"/>
              <a:t> </a:t>
            </a:r>
            <a:r>
              <a:rPr lang="en-US" dirty="0" err="1"/>
              <a:t>ieviešanu</a:t>
            </a:r>
            <a:r>
              <a:rPr lang="en-US" dirty="0"/>
              <a:t> un </a:t>
            </a:r>
            <a:r>
              <a:rPr lang="en-US" dirty="0" err="1"/>
              <a:t>ietekmi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vērtēšanas</a:t>
            </a:r>
            <a:r>
              <a:rPr lang="en-US" dirty="0"/>
              <a:t> </a:t>
            </a:r>
            <a:r>
              <a:rPr lang="en-US" dirty="0" err="1"/>
              <a:t>kritēriju</a:t>
            </a:r>
            <a:r>
              <a:rPr lang="en-US" dirty="0"/>
              <a:t> </a:t>
            </a:r>
            <a:r>
              <a:rPr lang="en-US" dirty="0" err="1"/>
              <a:t>izvēli</a:t>
            </a:r>
            <a:r>
              <a:rPr lang="en-US" dirty="0"/>
              <a:t> </a:t>
            </a:r>
            <a:r>
              <a:rPr lang="en-US" dirty="0" err="1"/>
              <a:t>kvalifikācijas</a:t>
            </a:r>
            <a:r>
              <a:rPr lang="en-US" dirty="0"/>
              <a:t> </a:t>
            </a:r>
            <a:r>
              <a:rPr lang="en-US" dirty="0" err="1"/>
              <a:t>prasību</a:t>
            </a:r>
            <a:r>
              <a:rPr lang="en-US" dirty="0"/>
              <a:t> </a:t>
            </a:r>
            <a:r>
              <a:rPr lang="en-US" dirty="0" err="1"/>
              <a:t>noteiksānu</a:t>
            </a:r>
            <a:r>
              <a:rPr lang="en-US" dirty="0"/>
              <a:t> </a:t>
            </a:r>
            <a:r>
              <a:rPr lang="en-US" dirty="0" err="1"/>
              <a:t>nākotes</a:t>
            </a:r>
            <a:r>
              <a:rPr lang="en-US" dirty="0"/>
              <a:t> </a:t>
            </a:r>
            <a:r>
              <a:rPr lang="en-US" dirty="0" err="1"/>
              <a:t>iepirkumos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2579E2-A0C5-8541-B354-36B522AD532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020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/>
              <a:t>1)Tika organizēts atklāts konkurss bez apdrošināšanas brokera starpniecības;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/>
              <a:t>3) viena polise ar pamatprogrammas minimālā satura definēšanu, 100% pasūtītāja finansējums (nav paredzēts darbinieku līdzfinansējums). Pamatprogrammas saturs veidots un veicot tirgus izpēti;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Iepirkuma</a:t>
            </a:r>
            <a:r>
              <a:rPr lang="en-US" dirty="0"/>
              <a:t> </a:t>
            </a:r>
            <a:r>
              <a:rPr lang="en-US" dirty="0" err="1"/>
              <a:t>vērtēšanas</a:t>
            </a:r>
            <a:r>
              <a:rPr lang="en-US" dirty="0"/>
              <a:t> </a:t>
            </a:r>
            <a:r>
              <a:rPr lang="en-US" dirty="0" err="1"/>
              <a:t>kritērijus</a:t>
            </a:r>
            <a:r>
              <a:rPr lang="en-US" dirty="0"/>
              <a:t> </a:t>
            </a:r>
            <a:r>
              <a:rPr lang="en-US" dirty="0" err="1"/>
              <a:t>notieca</a:t>
            </a:r>
            <a:r>
              <a:rPr lang="en-US" dirty="0"/>
              <a:t> </a:t>
            </a:r>
            <a:r>
              <a:rPr lang="en-US" dirty="0" err="1"/>
              <a:t>pamatojoties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iepriekš</a:t>
            </a:r>
            <a:r>
              <a:rPr lang="en-US" dirty="0"/>
              <a:t> </a:t>
            </a:r>
            <a:r>
              <a:rPr lang="en-US" dirty="0" err="1"/>
              <a:t>veikto</a:t>
            </a:r>
            <a:r>
              <a:rPr lang="en-US" dirty="0"/>
              <a:t> </a:t>
            </a:r>
            <a:r>
              <a:rPr lang="en-US" dirty="0" err="1"/>
              <a:t>darbinieku</a:t>
            </a:r>
            <a:r>
              <a:rPr lang="en-US" dirty="0"/>
              <a:t> </a:t>
            </a:r>
            <a:r>
              <a:rPr lang="en-US" dirty="0" err="1"/>
              <a:t>aptauju</a:t>
            </a:r>
            <a:r>
              <a:rPr lang="en-US" dirty="0"/>
              <a:t> par </a:t>
            </a:r>
            <a:r>
              <a:rPr lang="en-US" dirty="0" err="1"/>
              <a:t>veselības</a:t>
            </a:r>
            <a:r>
              <a:rPr lang="en-US" dirty="0"/>
              <a:t> </a:t>
            </a:r>
            <a:r>
              <a:rPr lang="en-US" dirty="0" err="1"/>
              <a:t>apdrošināšanas</a:t>
            </a:r>
            <a:r>
              <a:rPr lang="en-US" dirty="0"/>
              <a:t> </a:t>
            </a:r>
            <a:r>
              <a:rPr lang="en-US" dirty="0" err="1"/>
              <a:t>polisi</a:t>
            </a:r>
            <a:r>
              <a:rPr lang="en-US" dirty="0"/>
              <a:t>. </a:t>
            </a:r>
            <a:r>
              <a:rPr lang="en-US" dirty="0" err="1"/>
              <a:t>Vadoties</a:t>
            </a:r>
            <a:r>
              <a:rPr lang="en-US" dirty="0"/>
              <a:t> no </a:t>
            </a:r>
            <a:r>
              <a:rPr lang="en-US" dirty="0" err="1"/>
              <a:t>rezultātiem</a:t>
            </a:r>
            <a:r>
              <a:rPr lang="en-US" dirty="0"/>
              <a:t> iepirkumi </a:t>
            </a:r>
            <a:r>
              <a:rPr lang="en-US" dirty="0" err="1"/>
              <a:t>komisijai</a:t>
            </a:r>
            <a:r>
              <a:rPr lang="en-US" dirty="0"/>
              <a:t> </a:t>
            </a:r>
            <a:r>
              <a:rPr lang="en-US" dirty="0" err="1"/>
              <a:t>bija</a:t>
            </a:r>
            <a:r>
              <a:rPr lang="en-US" dirty="0"/>
              <a:t> </a:t>
            </a:r>
            <a:r>
              <a:rPr lang="en-US" dirty="0" err="1"/>
              <a:t>kvalitatīvi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gan</a:t>
            </a:r>
            <a:r>
              <a:rPr lang="en-US" dirty="0"/>
              <a:t> </a:t>
            </a:r>
            <a:r>
              <a:rPr lang="en-US" dirty="0" err="1"/>
              <a:t>tehniskās</a:t>
            </a:r>
            <a:r>
              <a:rPr lang="en-US" dirty="0"/>
              <a:t> </a:t>
            </a:r>
            <a:r>
              <a:rPr lang="en-US" dirty="0" err="1"/>
              <a:t>specifikācijas</a:t>
            </a:r>
            <a:r>
              <a:rPr lang="en-US" dirty="0"/>
              <a:t> </a:t>
            </a:r>
            <a:r>
              <a:rPr lang="en-US" dirty="0" err="1"/>
              <a:t>precizēšanai</a:t>
            </a:r>
            <a:r>
              <a:rPr lang="en-US" dirty="0"/>
              <a:t> </a:t>
            </a:r>
            <a:r>
              <a:rPr lang="en-US" dirty="0" err="1"/>
              <a:t>atbilstoši</a:t>
            </a:r>
            <a:r>
              <a:rPr lang="en-US" dirty="0"/>
              <a:t> RTU </a:t>
            </a:r>
            <a:r>
              <a:rPr lang="en-US" dirty="0" err="1"/>
              <a:t>darbinieku</a:t>
            </a:r>
            <a:r>
              <a:rPr lang="en-US" dirty="0"/>
              <a:t> </a:t>
            </a:r>
            <a:r>
              <a:rPr lang="en-US" dirty="0" err="1"/>
              <a:t>interesēm</a:t>
            </a:r>
            <a:r>
              <a:rPr lang="en-US" dirty="0"/>
              <a:t>, </a:t>
            </a:r>
            <a:r>
              <a:rPr lang="en-US" dirty="0" err="1"/>
              <a:t>gan</a:t>
            </a:r>
            <a:r>
              <a:rPr lang="en-US" dirty="0"/>
              <a:t> </a:t>
            </a:r>
            <a:r>
              <a:rPr lang="en-US" dirty="0" err="1"/>
              <a:t>saimnieciski</a:t>
            </a:r>
            <a:r>
              <a:rPr lang="en-US" dirty="0"/>
              <a:t> </a:t>
            </a:r>
            <a:r>
              <a:rPr lang="en-US" dirty="0" err="1"/>
              <a:t>visizdevīgākā</a:t>
            </a:r>
            <a:r>
              <a:rPr lang="en-US" dirty="0"/>
              <a:t> </a:t>
            </a:r>
            <a:r>
              <a:rPr lang="en-US" dirty="0" err="1"/>
              <a:t>vērtēšanas</a:t>
            </a:r>
            <a:r>
              <a:rPr lang="en-US" dirty="0"/>
              <a:t> </a:t>
            </a:r>
            <a:r>
              <a:rPr lang="en-US" dirty="0" err="1"/>
              <a:t>kritēriju</a:t>
            </a:r>
            <a:r>
              <a:rPr lang="en-US" dirty="0"/>
              <a:t> </a:t>
            </a:r>
            <a:r>
              <a:rPr lang="en-US" dirty="0" err="1"/>
              <a:t>noteikšanai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lv-LV" dirty="0"/>
              <a:t>Tehniskajā specifikācijā noteikts:</a:t>
            </a:r>
          </a:p>
          <a:p>
            <a:pPr marL="457200" indent="-457200">
              <a:buFont typeface="+mj-lt"/>
              <a:buAutoNum type="arabicPeriod"/>
            </a:pPr>
            <a:r>
              <a:rPr lang="lv-LV" dirty="0"/>
              <a:t>Maksimālo apdrošināmo darbinieku skaits – 2100 ar iespēju polisi iegādāties darbinieku radiniekiem bez vecuma ierobežojuma;</a:t>
            </a:r>
          </a:p>
          <a:p>
            <a:pPr marL="457200" indent="-457200">
              <a:buFont typeface="+mj-lt"/>
              <a:buAutoNum type="arabicPeriod"/>
            </a:pPr>
            <a:r>
              <a:rPr lang="lv-LV" dirty="0"/>
              <a:t>Maksimālā polises vērtība (apdrošināšanas prēmija) – 277 EUR;</a:t>
            </a:r>
          </a:p>
          <a:p>
            <a:pPr marL="457200" indent="-457200">
              <a:buFont typeface="+mj-lt"/>
              <a:buAutoNum type="arabicPeriod"/>
            </a:pPr>
            <a:r>
              <a:rPr lang="lv-LV" dirty="0"/>
              <a:t>Polises minimālā funkcionalitāte </a:t>
            </a:r>
            <a:r>
              <a:rPr lang="lv-LV" u="sng" dirty="0"/>
              <a:t>(21 prasība);</a:t>
            </a:r>
          </a:p>
          <a:p>
            <a:pPr marL="457200" indent="-457200">
              <a:buFont typeface="+mj-lt"/>
              <a:buAutoNum type="arabicPeriod"/>
            </a:pPr>
            <a:r>
              <a:rPr lang="lv-LV" dirty="0"/>
              <a:t>Pamatprogrammas ambulatoro un stacionāro veselības pakalpojumu minimālais saturs, minimālie limiti, kopējais minimālais apdrošināšanas limits;</a:t>
            </a:r>
          </a:p>
          <a:p>
            <a:pPr marL="457200" indent="-457200">
              <a:buFont typeface="+mj-lt"/>
              <a:buAutoNum type="arabicPeriod"/>
            </a:pPr>
            <a:r>
              <a:rPr lang="lv-LV" dirty="0"/>
              <a:t>Prasības attiecībā uz zobārstniecības pakalpojuma saturu un limitiem;</a:t>
            </a:r>
          </a:p>
          <a:p>
            <a:pPr marL="457200" indent="-457200">
              <a:buFont typeface="+mj-lt"/>
              <a:buAutoNum type="arabicPeriod"/>
            </a:pPr>
            <a:r>
              <a:rPr lang="lv-LV" dirty="0"/>
              <a:t>Pieļaujamie neapmaksājamie pakalpojumi un medikamenti;</a:t>
            </a:r>
          </a:p>
          <a:p>
            <a:pPr marL="457200" indent="-457200">
              <a:buFont typeface="+mj-lt"/>
              <a:buAutoNum type="arabicPeriod"/>
            </a:pPr>
            <a:r>
              <a:rPr lang="lv-LV" dirty="0"/>
              <a:t>Minimālās prasības attiecībā uz </a:t>
            </a:r>
            <a:r>
              <a:rPr lang="lv-LV" dirty="0" err="1"/>
              <a:t>līgumorganizācijām</a:t>
            </a:r>
            <a:r>
              <a:rPr lang="lv-LV" dirty="0"/>
              <a:t> katrā reģionā un lielākajās pilsētās, kurās var saņemt visus polises pakalpojumus.</a:t>
            </a: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2579E2-A0C5-8541-B354-36B522AD532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507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Šeit</a:t>
            </a:r>
            <a:r>
              <a:rPr lang="en-US" dirty="0"/>
              <a:t> </a:t>
            </a:r>
            <a:r>
              <a:rPr lang="en-US" dirty="0" err="1"/>
              <a:t>īsumā</a:t>
            </a:r>
            <a:r>
              <a:rPr lang="en-US" dirty="0"/>
              <a:t> </a:t>
            </a:r>
            <a:r>
              <a:rPr lang="en-US" dirty="0" err="1"/>
              <a:t>japastāsta</a:t>
            </a:r>
            <a:r>
              <a:rPr lang="en-US" dirty="0"/>
              <a:t> par </a:t>
            </a:r>
            <a:r>
              <a:rPr lang="en-US" dirty="0" err="1"/>
              <a:t>vērtēšanas</a:t>
            </a:r>
            <a:r>
              <a:rPr lang="en-US" dirty="0"/>
              <a:t>  </a:t>
            </a:r>
            <a:r>
              <a:rPr lang="en-US" dirty="0" err="1"/>
              <a:t>vērtēšanas</a:t>
            </a:r>
            <a:r>
              <a:rPr lang="en-US" dirty="0"/>
              <a:t> </a:t>
            </a:r>
            <a:r>
              <a:rPr lang="en-US" dirty="0" err="1"/>
              <a:t>kritērijiem</a:t>
            </a:r>
            <a:r>
              <a:rPr lang="en-US" dirty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lv-LV" sz="1200" dirty="0"/>
              <a:t>Vērtējot piedāvājuma kvalitāti, piemēroti 8 kritēriji:</a:t>
            </a:r>
          </a:p>
          <a:p>
            <a:pPr marL="0" indent="0">
              <a:buNone/>
            </a:pPr>
            <a:endParaRPr lang="lv-LV" sz="1200" dirty="0"/>
          </a:p>
          <a:p>
            <a:pPr marL="0" indent="0">
              <a:buNone/>
            </a:pPr>
            <a:r>
              <a:rPr lang="lv-LV" sz="1200" dirty="0"/>
              <a:t>1.	Maksas ambulatorie pakalpojumi – Ārstu – speciālistu, maksas ģimenes ārstu konsultāciju noteiktā minimālā limita pārsniegums;</a:t>
            </a:r>
          </a:p>
          <a:p>
            <a:pPr marL="0" indent="0">
              <a:buNone/>
            </a:pPr>
            <a:r>
              <a:rPr lang="lv-LV" sz="1200" dirty="0"/>
              <a:t>2.	Papildus pakalpojumi maksas ambulatoriem pakalpojumiem (ir uzskaitīti pakalpojumi, par kuru iekļaušanu tiks piešķirti punkti);</a:t>
            </a:r>
          </a:p>
          <a:p>
            <a:pPr marL="0" indent="0">
              <a:buNone/>
            </a:pPr>
            <a:r>
              <a:rPr lang="lv-LV" sz="1200" dirty="0"/>
              <a:t>3.	Maksas ambulatorie pakalpojumi – diagnostiskie izmeklējumu noteikto minimālo limitu pārsniegums;</a:t>
            </a:r>
          </a:p>
          <a:p>
            <a:pPr marL="0" indent="0">
              <a:buNone/>
            </a:pPr>
            <a:r>
              <a:rPr lang="lv-LV" sz="1200" dirty="0"/>
              <a:t>4.	Maksas stacionāro pakalpojumu apmaksas limita pārsniegums;</a:t>
            </a:r>
          </a:p>
          <a:p>
            <a:pPr marL="0" indent="0">
              <a:buNone/>
            </a:pPr>
            <a:r>
              <a:rPr lang="lv-LV" sz="1200" dirty="0"/>
              <a:t>5.	Maksas ambulatorās rehabilitācijas  pakalpojumi – limita paaugstināšana;</a:t>
            </a:r>
          </a:p>
          <a:p>
            <a:pPr marL="0" indent="0">
              <a:buNone/>
            </a:pPr>
            <a:r>
              <a:rPr lang="lv-LV" sz="1200" dirty="0"/>
              <a:t>6.	Zobārstniecības pakalpojumu limita pārsniegums;</a:t>
            </a:r>
          </a:p>
          <a:p>
            <a:pPr marL="0" indent="0">
              <a:buNone/>
            </a:pPr>
            <a:r>
              <a:rPr lang="lv-LV" sz="1200" dirty="0"/>
              <a:t>7.	Medikamentu iegāde – limitu pārsniegums;</a:t>
            </a:r>
          </a:p>
          <a:p>
            <a:pPr marL="457200" indent="-457200">
              <a:buAutoNum type="arabicPeriod" startAt="8"/>
            </a:pPr>
            <a:r>
              <a:rPr lang="lv-LV" sz="1200" dirty="0"/>
              <a:t>Pamatprogrammas paplašinājums (papildus pakalpojumu skaits), kas atbilst pasūtītāja vajadzībām.</a:t>
            </a:r>
          </a:p>
          <a:p>
            <a:pPr marL="457200" indent="-457200">
              <a:buAutoNum type="arabicPeriod" startAt="8"/>
            </a:pPr>
            <a:endParaRPr lang="lv-LV" sz="1200" dirty="0"/>
          </a:p>
          <a:p>
            <a:pPr marL="0" indent="0">
              <a:buNone/>
            </a:pPr>
            <a:r>
              <a:rPr lang="lv-LV" sz="1200" dirty="0"/>
              <a:t>Katram kritērijam noteikts vērtēšanas algoritms: par atbilstību tehniskajai specifikācijai tika piešķirti «0» punkti, ir noteikts solis lielāka punktu skaita piešķiršanai </a:t>
            </a:r>
            <a:r>
              <a:rPr lang="lv-LV" sz="1200" b="1" u="sng" dirty="0"/>
              <a:t>un maksimāli piešķiramais punktu skaits</a:t>
            </a:r>
            <a:r>
              <a:rPr lang="lv-LV" sz="1200" dirty="0"/>
              <a:t>. 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lv-LV" sz="1200" u="sng" dirty="0"/>
              <a:t>Piemērs:</a:t>
            </a:r>
            <a:r>
              <a:rPr lang="lv-LV" sz="1200" dirty="0"/>
              <a:t> kritērijs «Maksas ambulatorās rehabilitācijas  pakalpojumi – limita paaugstināšana» - ja apmaksa ir 160,00 EUR gadā, tad Pretendents, saņem 0 punktus. Papildus punktus Pretendents saņem, palielinot apmaksu summu ik pa 20,00 EUR:</a:t>
            </a:r>
          </a:p>
          <a:p>
            <a:pPr marL="0" indent="0">
              <a:buNone/>
            </a:pPr>
            <a:r>
              <a:rPr lang="lv-LV" sz="1200" dirty="0"/>
              <a:t>•	Ja apmaksas limits  par ambulatorās rehabilitācijas  pakalpojumiem ir 180.00 EUR, Pretendents saņem  3 punktus</a:t>
            </a:r>
          </a:p>
          <a:p>
            <a:pPr marL="0" indent="0">
              <a:buNone/>
            </a:pPr>
            <a:r>
              <a:rPr lang="lv-LV" sz="1200" dirty="0"/>
              <a:t>•	Ja apmaksas limits  par ambulatorās rehabilitācijas  pakalpojumiem ir 200 EUR un vairāk, Pretendents saņem  6 punktus. </a:t>
            </a:r>
          </a:p>
          <a:p>
            <a:pPr marL="0" indent="0">
              <a:buNone/>
            </a:pPr>
            <a:endParaRPr lang="lv-LV" sz="1200" dirty="0"/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2579E2-A0C5-8541-B354-36B522AD532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359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Kāda</a:t>
            </a:r>
            <a:r>
              <a:rPr lang="en-US" dirty="0"/>
              <a:t> </a:t>
            </a:r>
            <a:r>
              <a:rPr lang="en-US" dirty="0" err="1"/>
              <a:t>bija</a:t>
            </a:r>
            <a:r>
              <a:rPr lang="en-US" dirty="0"/>
              <a:t> </a:t>
            </a:r>
            <a:r>
              <a:rPr lang="en-US" dirty="0" err="1"/>
              <a:t>punktu</a:t>
            </a:r>
            <a:r>
              <a:rPr lang="en-US" dirty="0"/>
              <a:t> </a:t>
            </a:r>
            <a:r>
              <a:rPr lang="en-US" dirty="0" err="1"/>
              <a:t>atš</a:t>
            </a:r>
            <a:r>
              <a:rPr lang="lv-LV" dirty="0"/>
              <a:t>ķ</a:t>
            </a:r>
            <a:r>
              <a:rPr lang="en-US" dirty="0" err="1"/>
              <a:t>irība</a:t>
            </a:r>
            <a:r>
              <a:rPr lang="en-US" dirty="0"/>
              <a:t> </a:t>
            </a:r>
            <a:r>
              <a:rPr lang="en-US" dirty="0" err="1"/>
              <a:t>starp</a:t>
            </a:r>
            <a:r>
              <a:rPr lang="en-US" dirty="0"/>
              <a:t> </a:t>
            </a:r>
            <a:r>
              <a:rPr lang="en-US" dirty="0" err="1"/>
              <a:t>pirmo</a:t>
            </a:r>
            <a:r>
              <a:rPr lang="en-US" dirty="0"/>
              <a:t> un </a:t>
            </a:r>
            <a:r>
              <a:rPr lang="en-US" dirty="0" err="1"/>
              <a:t>otro</a:t>
            </a:r>
            <a:r>
              <a:rPr lang="en-US" dirty="0"/>
              <a:t> </a:t>
            </a:r>
            <a:r>
              <a:rPr lang="en-US" dirty="0" err="1"/>
              <a:t>vietu</a:t>
            </a:r>
            <a:r>
              <a:rPr lang="en-US" dirty="0"/>
              <a:t>?</a:t>
            </a:r>
            <a:endParaRPr lang="lv-LV" dirty="0"/>
          </a:p>
          <a:p>
            <a:endParaRPr lang="lv-LV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/>
              <a:t>Konkursā piedāvājumus iesniedza divi pretendenti. Šāds pretendentu skaits saistīts ar polises saturu – pasūtītāja augstas prasības attiecībā uz sniedzamajiem pakalpojumiem un to minimāliem limitiem;</a:t>
            </a:r>
          </a:p>
          <a:p>
            <a:endParaRPr lang="lv-LV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/>
              <a:t>Rezultātā ir noslēgta vispārīgā vienošanās par polisi, kuras pakalpojuma limiti vidēji par 30% pārsniedza pasūtītāja noteiktos minimumus, iegūti būtiski papildu pakalpojumi (piem. saistībā ar vēža diagnostiku un ārstēšanu), turklāt ar zemāku apdrošināšanas prēmiju.</a:t>
            </a: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2579E2-A0C5-8541-B354-36B522AD532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534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Kā</a:t>
            </a:r>
            <a:r>
              <a:rPr lang="en-US" dirty="0"/>
              <a:t> </a:t>
            </a:r>
            <a:r>
              <a:rPr lang="en-US" dirty="0" err="1"/>
              <a:t>tika</a:t>
            </a:r>
            <a:r>
              <a:rPr lang="en-US" dirty="0"/>
              <a:t> </a:t>
            </a:r>
            <a:r>
              <a:rPr lang="en-US" dirty="0" err="1"/>
              <a:t>noteikti</a:t>
            </a:r>
            <a:r>
              <a:rPr lang="en-US" dirty="0"/>
              <a:t> </a:t>
            </a:r>
            <a:r>
              <a:rPr lang="en-US" dirty="0" err="1"/>
              <a:t>saimnieciski</a:t>
            </a:r>
            <a:r>
              <a:rPr lang="en-US" dirty="0"/>
              <a:t> </a:t>
            </a:r>
            <a:r>
              <a:rPr lang="en-US" dirty="0" err="1"/>
              <a:t>izdevīgākie</a:t>
            </a:r>
            <a:r>
              <a:rPr lang="en-US" dirty="0"/>
              <a:t> </a:t>
            </a:r>
            <a:r>
              <a:rPr lang="en-US" dirty="0" err="1"/>
              <a:t>vērtēšanas</a:t>
            </a:r>
            <a:r>
              <a:rPr lang="en-US" dirty="0"/>
              <a:t> </a:t>
            </a:r>
            <a:r>
              <a:rPr lang="en-US" dirty="0" err="1"/>
              <a:t>kritēriji</a:t>
            </a:r>
            <a:r>
              <a:rPr lang="en-US" dirty="0"/>
              <a:t>?</a:t>
            </a:r>
            <a:endParaRPr lang="lv-LV" dirty="0"/>
          </a:p>
          <a:p>
            <a:endParaRPr lang="lv-LV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/>
              <a:t>Iepirkuma priekšmets nav sadalīts daļās ievērojot faktu, ka pasūtītājs plānoja iegādāties īpaši izgatavotas un atbilstoši salāgotas un kalibrētas preces komplektu;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/>
              <a:t>Iepirkuma priekšmeta tehniskā specifikācija veidota, veicot tirgus izpēti;</a:t>
            </a:r>
          </a:p>
          <a:p>
            <a:endParaRPr lang="lv-LV" dirty="0"/>
          </a:p>
          <a:p>
            <a:endParaRPr lang="lv-LV" dirty="0"/>
          </a:p>
          <a:p>
            <a:pPr marL="0" indent="0">
              <a:buNone/>
            </a:pPr>
            <a:r>
              <a:rPr lang="lv-LV" dirty="0"/>
              <a:t>Iepirkuma priekšmeta tehniskā specifikācija veidota no divām daļām:</a:t>
            </a:r>
          </a:p>
          <a:p>
            <a:pPr marL="0" indent="0">
              <a:buNone/>
            </a:pPr>
            <a:r>
              <a:rPr lang="lv-LV" dirty="0"/>
              <a:t>1. A daļa (obligātās minimālās prasības) – 47 funkcionālās prasības;</a:t>
            </a:r>
          </a:p>
          <a:p>
            <a:pPr marL="0" indent="0">
              <a:buNone/>
            </a:pPr>
            <a:r>
              <a:rPr lang="lv-LV" dirty="0"/>
              <a:t>2. B daļa (obligātās funkcionalitātes paplašinājums) – 15 funkcionālie kritēriji, par kuru paplašinājumu tiek piešķirti papildu punkti, nosakot saimnieciski visizdevīgāko piedāvājumu.</a:t>
            </a:r>
          </a:p>
          <a:p>
            <a:endParaRPr lang="en-US" dirty="0"/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2579E2-A0C5-8541-B354-36B522AD532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6246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 algn="just">
                  <a:buNone/>
                </a:pPr>
                <a:r>
                  <a:rPr lang="lv-LV" dirty="0"/>
                  <a:t>Kritērijam P2 «Tehniskā funkcionalitāte» kopā </a:t>
                </a:r>
                <a:r>
                  <a:rPr lang="lv-LV" b="1" u="sng" dirty="0"/>
                  <a:t>15 vērtēšanas kritēriji</a:t>
                </a:r>
                <a:r>
                  <a:rPr lang="lv-LV" dirty="0"/>
                  <a:t>. Tie tiek veidoti pēc principa – ja tiek piedāvāta labāka tehniskā specifikācija konkrētajā kritērijā no tehniskās specifikācijas B daļas (obligātās funkcionalitātes paplašinājums), tad tiek salīdzināti piedāvātie rādītāji un noteikts labākais. Par obligātās prasības izpildi punkti netiek piešķirti.</a:t>
                </a:r>
              </a:p>
              <a:p>
                <a:pPr marL="0" indent="0">
                  <a:buNone/>
                </a:pPr>
                <a:r>
                  <a:rPr lang="lv-LV" dirty="0"/>
                  <a:t>Piemērām: </a:t>
                </a:r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en-GB" sz="1050" dirty="0"/>
                  <a:t>Par </a:t>
                </a:r>
                <a:r>
                  <a:rPr lang="en-GB" sz="1050" dirty="0" err="1"/>
                  <a:t>piedāvātas</a:t>
                </a:r>
                <a:r>
                  <a:rPr lang="en-GB" sz="1050" dirty="0"/>
                  <a:t> </a:t>
                </a:r>
                <a:r>
                  <a:rPr lang="en-GB" sz="1050" dirty="0" err="1"/>
                  <a:t>sistēmas</a:t>
                </a:r>
                <a:r>
                  <a:rPr lang="en-GB" sz="1050" dirty="0"/>
                  <a:t> </a:t>
                </a:r>
                <a:r>
                  <a:rPr lang="en-GB" sz="1050" dirty="0" err="1"/>
                  <a:t>elektronu</a:t>
                </a:r>
                <a:r>
                  <a:rPr lang="en-GB" sz="1050" dirty="0"/>
                  <a:t> </a:t>
                </a:r>
                <a:r>
                  <a:rPr lang="en-GB" sz="1050" dirty="0" err="1"/>
                  <a:t>enerģijas</a:t>
                </a:r>
                <a:r>
                  <a:rPr lang="en-GB" sz="1050" dirty="0"/>
                  <a:t> </a:t>
                </a:r>
                <a:r>
                  <a:rPr lang="en-GB" sz="1050" dirty="0" err="1"/>
                  <a:t>analizatora</a:t>
                </a:r>
                <a:r>
                  <a:rPr lang="en-GB" sz="1050" dirty="0"/>
                  <a:t> </a:t>
                </a:r>
                <a:r>
                  <a:rPr lang="en-GB" sz="1050" dirty="0" err="1"/>
                  <a:t>enerģijas</a:t>
                </a:r>
                <a:r>
                  <a:rPr lang="en-GB" sz="1050" dirty="0"/>
                  <a:t> </a:t>
                </a:r>
                <a:r>
                  <a:rPr lang="en-GB" sz="1050" dirty="0" err="1"/>
                  <a:t>diapazona</a:t>
                </a:r>
                <a:r>
                  <a:rPr lang="en-GB" sz="1050" dirty="0"/>
                  <a:t> </a:t>
                </a:r>
                <a:r>
                  <a:rPr lang="en-GB" sz="1050" dirty="0" err="1"/>
                  <a:t>augstāku</a:t>
                </a:r>
                <a:r>
                  <a:rPr lang="en-GB" sz="1050" dirty="0"/>
                  <a:t> </a:t>
                </a:r>
                <a:r>
                  <a:rPr lang="en-GB" sz="1050" dirty="0" err="1"/>
                  <a:t>maksimālu</a:t>
                </a:r>
                <a:r>
                  <a:rPr lang="en-GB" sz="1050" dirty="0"/>
                  <a:t> </a:t>
                </a:r>
                <a:r>
                  <a:rPr lang="en-GB" sz="1050" dirty="0" err="1"/>
                  <a:t>vērtību</a:t>
                </a:r>
                <a:r>
                  <a:rPr lang="en-GB" sz="1050" dirty="0"/>
                  <a:t> (keV, </a:t>
                </a:r>
                <a:r>
                  <a:rPr lang="en-GB" sz="1050" dirty="0" err="1"/>
                  <a:t>specifikācijas</a:t>
                </a:r>
                <a:r>
                  <a:rPr lang="en-GB" sz="1050" dirty="0"/>
                  <a:t> 1.1. </a:t>
                </a:r>
                <a:r>
                  <a:rPr lang="en-GB" sz="1050" dirty="0" err="1"/>
                  <a:t>punkts</a:t>
                </a:r>
                <a:r>
                  <a:rPr lang="en-GB" sz="1050" dirty="0"/>
                  <a:t>) </a:t>
                </a:r>
                <a:r>
                  <a:rPr lang="en-GB" sz="1050" dirty="0" err="1"/>
                  <a:t>tiek</a:t>
                </a:r>
                <a:r>
                  <a:rPr lang="en-GB" sz="1050" dirty="0"/>
                  <a:t> </a:t>
                </a:r>
                <a:r>
                  <a:rPr lang="en-GB" sz="1050" dirty="0" err="1"/>
                  <a:t>piešķirti</a:t>
                </a:r>
                <a:r>
                  <a:rPr lang="en-GB" sz="1050" dirty="0"/>
                  <a:t> </a:t>
                </a:r>
                <a:r>
                  <a:rPr lang="en-GB" sz="1050" dirty="0" err="1"/>
                  <a:t>punkti</a:t>
                </a:r>
                <a:r>
                  <a:rPr lang="en-GB" sz="1050" dirty="0"/>
                  <a:t> </a:t>
                </a:r>
                <a:r>
                  <a:rPr lang="en-GB" sz="1050" dirty="0" err="1"/>
                  <a:t>pēc</a:t>
                </a:r>
                <a:r>
                  <a:rPr lang="en-GB" sz="1050" dirty="0"/>
                  <a:t> formulas (</a:t>
                </a:r>
                <a:r>
                  <a:rPr lang="en-GB" sz="1050" dirty="0" err="1"/>
                  <a:t>maks</a:t>
                </a:r>
                <a:r>
                  <a:rPr lang="en-GB" sz="1050" dirty="0"/>
                  <a:t>. 6 </a:t>
                </a:r>
                <a:r>
                  <a:rPr lang="en-GB" sz="1050" dirty="0" err="1"/>
                  <a:t>punkti</a:t>
                </a:r>
                <a:r>
                  <a:rPr lang="en-GB" sz="1050" dirty="0"/>
                  <a:t>):</a:t>
                </a:r>
                <a:endParaRPr lang="lv-LV" sz="105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1050">
                          <a:latin typeface="Cambria Math" panose="02040503050406030204" pitchFamily="18" charset="0"/>
                        </a:rPr>
                        <m:t>Pie</m:t>
                      </m:r>
                      <m:r>
                        <a:rPr lang="en-GB" sz="1050">
                          <a:latin typeface="Cambria Math" panose="02040503050406030204" pitchFamily="18" charset="0"/>
                        </a:rPr>
                        <m:t>šķ</m:t>
                      </m:r>
                      <m:r>
                        <m:rPr>
                          <m:sty m:val="p"/>
                        </m:rPr>
                        <a:rPr lang="en-GB" sz="1050">
                          <a:latin typeface="Cambria Math" panose="02040503050406030204" pitchFamily="18" charset="0"/>
                        </a:rPr>
                        <m:t>irti</m:t>
                      </m:r>
                      <m:r>
                        <a:rPr lang="en-GB" sz="105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sz="1050">
                          <a:latin typeface="Cambria Math" panose="02040503050406030204" pitchFamily="18" charset="0"/>
                        </a:rPr>
                        <m:t>punkti</m:t>
                      </m:r>
                      <m:r>
                        <a:rPr lang="en-GB" sz="105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lv-LV" sz="105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Pretendenta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pied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ā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v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ā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ā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sist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ē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mas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ener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ģ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ijas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diapzona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maks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v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ē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rt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ī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ba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Lab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ā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k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ā 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pied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ā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v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ā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ā 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ener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ģ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ijas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diapazona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maksim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ā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la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v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ē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rt</m:t>
                          </m:r>
                          <m:r>
                            <a:rPr lang="en-GB" sz="1050">
                              <a:latin typeface="Cambria Math" panose="02040503050406030204" pitchFamily="18" charset="0"/>
                            </a:rPr>
                            <m:t>ī</m:t>
                          </m:r>
                          <m:r>
                            <m:rPr>
                              <m:sty m:val="p"/>
                            </m:rPr>
                            <a:rPr lang="en-GB" sz="1050">
                              <a:latin typeface="Cambria Math" panose="02040503050406030204" pitchFamily="18" charset="0"/>
                            </a:rPr>
                            <m:t>ba</m:t>
                          </m:r>
                        </m:den>
                      </m:f>
                      <m:r>
                        <a:rPr lang="en-GB" sz="1050">
                          <a:latin typeface="Cambria Math" panose="02040503050406030204" pitchFamily="18" charset="0"/>
                        </a:rPr>
                        <m:t>×6</m:t>
                      </m:r>
                    </m:oMath>
                  </m:oMathPara>
                </a14:m>
                <a:endParaRPr lang="lv-LV" sz="1050" dirty="0"/>
              </a:p>
              <a:p>
                <a:endParaRPr lang="lv-LV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 algn="just">
                  <a:buNone/>
                </a:pPr>
                <a:r>
                  <a:rPr lang="lv-LV" dirty="0"/>
                  <a:t>Kritērijam P2 «Tehniskā funkcionalitāte» kopā </a:t>
                </a:r>
                <a:r>
                  <a:rPr lang="lv-LV" b="1" u="sng" dirty="0"/>
                  <a:t>15 vērtēšanas kritēriji</a:t>
                </a:r>
                <a:r>
                  <a:rPr lang="lv-LV" dirty="0"/>
                  <a:t>. Tie tiek veidoti pēc principa – ja tiek piedāvāta labāka tehniskā specifikācija konkrētajā kritērijā no tehniskās specifikācijas B daļas (obligātās funkcionalitātes paplašinājums), tad tiek salīdzināti piedāvātie rādītāji un noteikts labākais. Par obligātās prasības izpildi punkti netiek piešķirti.</a:t>
                </a:r>
              </a:p>
              <a:p>
                <a:pPr marL="0" indent="0">
                  <a:buNone/>
                </a:pPr>
                <a:r>
                  <a:rPr lang="lv-LV" dirty="0"/>
                  <a:t>Piemērām: </a:t>
                </a:r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en-GB" sz="1050" dirty="0"/>
                  <a:t>Par </a:t>
                </a:r>
                <a:r>
                  <a:rPr lang="en-GB" sz="1050" dirty="0" err="1"/>
                  <a:t>piedāvātas</a:t>
                </a:r>
                <a:r>
                  <a:rPr lang="en-GB" sz="1050" dirty="0"/>
                  <a:t> </a:t>
                </a:r>
                <a:r>
                  <a:rPr lang="en-GB" sz="1050" dirty="0" err="1"/>
                  <a:t>sistēmas</a:t>
                </a:r>
                <a:r>
                  <a:rPr lang="en-GB" sz="1050" dirty="0"/>
                  <a:t> </a:t>
                </a:r>
                <a:r>
                  <a:rPr lang="en-GB" sz="1050" dirty="0" err="1"/>
                  <a:t>elektronu</a:t>
                </a:r>
                <a:r>
                  <a:rPr lang="en-GB" sz="1050" dirty="0"/>
                  <a:t> </a:t>
                </a:r>
                <a:r>
                  <a:rPr lang="en-GB" sz="1050" dirty="0" err="1"/>
                  <a:t>enerģijas</a:t>
                </a:r>
                <a:r>
                  <a:rPr lang="en-GB" sz="1050" dirty="0"/>
                  <a:t> </a:t>
                </a:r>
                <a:r>
                  <a:rPr lang="en-GB" sz="1050" dirty="0" err="1"/>
                  <a:t>analizatora</a:t>
                </a:r>
                <a:r>
                  <a:rPr lang="en-GB" sz="1050" dirty="0"/>
                  <a:t> </a:t>
                </a:r>
                <a:r>
                  <a:rPr lang="en-GB" sz="1050" dirty="0" err="1"/>
                  <a:t>enerģijas</a:t>
                </a:r>
                <a:r>
                  <a:rPr lang="en-GB" sz="1050" dirty="0"/>
                  <a:t> </a:t>
                </a:r>
                <a:r>
                  <a:rPr lang="en-GB" sz="1050" dirty="0" err="1"/>
                  <a:t>diapazona</a:t>
                </a:r>
                <a:r>
                  <a:rPr lang="en-GB" sz="1050" dirty="0"/>
                  <a:t> </a:t>
                </a:r>
                <a:r>
                  <a:rPr lang="en-GB" sz="1050" dirty="0" err="1"/>
                  <a:t>augstāku</a:t>
                </a:r>
                <a:r>
                  <a:rPr lang="en-GB" sz="1050" dirty="0"/>
                  <a:t> </a:t>
                </a:r>
                <a:r>
                  <a:rPr lang="en-GB" sz="1050" dirty="0" err="1"/>
                  <a:t>maksimālu</a:t>
                </a:r>
                <a:r>
                  <a:rPr lang="en-GB" sz="1050" dirty="0"/>
                  <a:t> </a:t>
                </a:r>
                <a:r>
                  <a:rPr lang="en-GB" sz="1050" dirty="0" err="1"/>
                  <a:t>vērtību</a:t>
                </a:r>
                <a:r>
                  <a:rPr lang="en-GB" sz="1050" dirty="0"/>
                  <a:t> (keV, </a:t>
                </a:r>
                <a:r>
                  <a:rPr lang="en-GB" sz="1050" dirty="0" err="1"/>
                  <a:t>specifikācijas</a:t>
                </a:r>
                <a:r>
                  <a:rPr lang="en-GB" sz="1050" dirty="0"/>
                  <a:t> 1.1. </a:t>
                </a:r>
                <a:r>
                  <a:rPr lang="en-GB" sz="1050" dirty="0" err="1"/>
                  <a:t>punkts</a:t>
                </a:r>
                <a:r>
                  <a:rPr lang="en-GB" sz="1050" dirty="0"/>
                  <a:t>) </a:t>
                </a:r>
                <a:r>
                  <a:rPr lang="en-GB" sz="1050" dirty="0" err="1"/>
                  <a:t>tiek</a:t>
                </a:r>
                <a:r>
                  <a:rPr lang="en-GB" sz="1050" dirty="0"/>
                  <a:t> </a:t>
                </a:r>
                <a:r>
                  <a:rPr lang="en-GB" sz="1050" dirty="0" err="1"/>
                  <a:t>piešķirti</a:t>
                </a:r>
                <a:r>
                  <a:rPr lang="en-GB" sz="1050" dirty="0"/>
                  <a:t> </a:t>
                </a:r>
                <a:r>
                  <a:rPr lang="en-GB" sz="1050" dirty="0" err="1"/>
                  <a:t>punkti</a:t>
                </a:r>
                <a:r>
                  <a:rPr lang="en-GB" sz="1050" dirty="0"/>
                  <a:t> </a:t>
                </a:r>
                <a:r>
                  <a:rPr lang="en-GB" sz="1050" dirty="0" err="1"/>
                  <a:t>pēc</a:t>
                </a:r>
                <a:r>
                  <a:rPr lang="en-GB" sz="1050" dirty="0"/>
                  <a:t> formulas (</a:t>
                </a:r>
                <a:r>
                  <a:rPr lang="en-GB" sz="1050" dirty="0" err="1"/>
                  <a:t>maks</a:t>
                </a:r>
                <a:r>
                  <a:rPr lang="en-GB" sz="1050" dirty="0"/>
                  <a:t>. 6 </a:t>
                </a:r>
                <a:r>
                  <a:rPr lang="en-GB" sz="1050" dirty="0" err="1"/>
                  <a:t>punkti</a:t>
                </a:r>
                <a:r>
                  <a:rPr lang="en-GB" sz="1050" dirty="0"/>
                  <a:t>):</a:t>
                </a:r>
                <a:endParaRPr lang="lv-LV" sz="1050" dirty="0"/>
              </a:p>
              <a:p>
                <a:pPr marL="0" indent="0">
                  <a:buNone/>
                </a:pPr>
                <a:r>
                  <a:rPr lang="en-GB" sz="1050" i="0">
                    <a:latin typeface="Cambria Math" panose="02040503050406030204" pitchFamily="18" charset="0"/>
                  </a:rPr>
                  <a:t>Piešķirti punkti=</a:t>
                </a:r>
                <a:r>
                  <a:rPr lang="lv-LV" sz="1050" i="0">
                    <a:latin typeface="Cambria Math" panose="02040503050406030204" pitchFamily="18" charset="0"/>
                  </a:rPr>
                  <a:t>(</a:t>
                </a:r>
                <a:r>
                  <a:rPr lang="en-GB" sz="1050" i="0">
                    <a:latin typeface="Cambria Math" panose="02040503050406030204" pitchFamily="18" charset="0"/>
                  </a:rPr>
                  <a:t>Pretendenta piedāvātās sistēmas enerģijas diapzona maks. vērtība </a:t>
                </a:r>
                <a:r>
                  <a:rPr lang="lv-LV" sz="1050" i="0">
                    <a:latin typeface="Cambria Math" panose="02040503050406030204" pitchFamily="18" charset="0"/>
                  </a:rPr>
                  <a:t>)/(</a:t>
                </a:r>
                <a:r>
                  <a:rPr lang="en-GB" sz="1050" i="0">
                    <a:latin typeface="Cambria Math" panose="02040503050406030204" pitchFamily="18" charset="0"/>
                  </a:rPr>
                  <a:t>Labākā piedāvātā enerģijas diapazona maksimāla vērtība</a:t>
                </a:r>
                <a:r>
                  <a:rPr lang="lv-LV" sz="1050" i="0">
                    <a:latin typeface="Cambria Math" panose="02040503050406030204" pitchFamily="18" charset="0"/>
                  </a:rPr>
                  <a:t>)</a:t>
                </a:r>
                <a:r>
                  <a:rPr lang="en-GB" sz="1050" i="0">
                    <a:latin typeface="Cambria Math" panose="02040503050406030204" pitchFamily="18" charset="0"/>
                  </a:rPr>
                  <a:t>×6</a:t>
                </a:r>
                <a:endParaRPr lang="lv-LV" sz="1050" dirty="0"/>
              </a:p>
              <a:p>
                <a:endParaRPr lang="lv-LV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2579E2-A0C5-8541-B354-36B522AD532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8828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radās</a:t>
            </a:r>
            <a:r>
              <a:rPr lang="en-US" dirty="0"/>
              <a:t> </a:t>
            </a:r>
            <a:r>
              <a:rPr lang="en-US" dirty="0" err="1"/>
              <a:t>kādi</a:t>
            </a:r>
            <a:r>
              <a:rPr lang="en-US" dirty="0"/>
              <a:t> </a:t>
            </a:r>
            <a:r>
              <a:rPr lang="en-US" dirty="0" err="1"/>
              <a:t>sarež</a:t>
            </a:r>
            <a:r>
              <a:rPr lang="lv-LV" dirty="0"/>
              <a:t>ģ</a:t>
            </a:r>
            <a:r>
              <a:rPr lang="en-US" dirty="0" err="1"/>
              <a:t>ījumi</a:t>
            </a:r>
            <a:r>
              <a:rPr lang="en-US" dirty="0"/>
              <a:t> iepirkumi </a:t>
            </a:r>
            <a:r>
              <a:rPr lang="en-US" dirty="0" err="1"/>
              <a:t>vērtēšanas</a:t>
            </a:r>
            <a:r>
              <a:rPr lang="en-US" dirty="0"/>
              <a:t> </a:t>
            </a:r>
            <a:r>
              <a:rPr lang="en-US" dirty="0" err="1"/>
              <a:t>gaitā</a:t>
            </a:r>
            <a:r>
              <a:rPr lang="en-US" dirty="0"/>
              <a:t>?</a:t>
            </a:r>
            <a:endParaRPr lang="lv-LV" dirty="0"/>
          </a:p>
          <a:p>
            <a:endParaRPr lang="lv-LV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/>
              <a:t>Pretendenti iesniedza tehnoloģiski trīs atšķirīgus tehniskos piedāvājumus, ievērojot faktu, ka pasūtītājs tehniskajā specifikācijā paredzēja, ka spektrometra funkcionalitāti var nodrošināt ar vienu vai vairākiem neatkarīgi izmantojamajiem spektrometriem/moduļiem. Tieši funkcionālo kritēriju salīdzināšana nodrošināja objektīvu lēmumu par saimnieciski visizdevīgāko piedāvājumu.</a:t>
            </a: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2579E2-A0C5-8541-B354-36B522AD532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1559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/>
              <a:t>Veiksmīga iepirkuma norises ietekmējošie faktori: 1) tehniskās specifikācijas detalizācija, pasūtītāja precīzu prasību definēšana; 2) saimnieciski visizdevīgākā piedāvājuma izvēles kritēriju vērtību noteikšana, izslēdzot subjektīvu vērtēšanu.</a:t>
            </a: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2579E2-A0C5-8541-B354-36B522AD532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76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734484" y="6124576"/>
            <a:ext cx="10803467" cy="295275"/>
          </a:xfrm>
        </p:spPr>
        <p:txBody>
          <a:bodyPr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>
                <a:solidFill>
                  <a:srgbClr val="005551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1400" dirty="0" err="1">
                <a:solidFill>
                  <a:srgbClr val="005551"/>
                </a:solidFill>
                <a:latin typeface="Arial"/>
                <a:cs typeface="Arial"/>
              </a:rPr>
              <a:t>Datums</a:t>
            </a:r>
            <a:endParaRPr lang="en-US" sz="1400" dirty="0">
              <a:solidFill>
                <a:srgbClr val="005551"/>
              </a:solidFill>
              <a:latin typeface="Arial"/>
              <a:cs typeface="Arial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734484" y="5372101"/>
            <a:ext cx="10803467" cy="276225"/>
          </a:xfrm>
        </p:spPr>
        <p:txBody>
          <a:bodyPr>
            <a:noAutofit/>
          </a:bodyPr>
          <a:lstStyle>
            <a:lvl1pPr marL="0" indent="0" algn="ctr">
              <a:buNone/>
              <a:defRPr sz="1400" baseline="0">
                <a:solidFill>
                  <a:srgbClr val="005551"/>
                </a:solidFill>
              </a:defRPr>
            </a:lvl1pPr>
          </a:lstStyle>
          <a:p>
            <a:pPr lvl="0"/>
            <a:r>
              <a:rPr lang="lv-LV" dirty="0"/>
              <a:t>Vārds, uzvārds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734484" y="5648325"/>
            <a:ext cx="10803467" cy="285750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rgbClr val="005551"/>
                </a:solidFill>
              </a:defRPr>
            </a:lvl1pPr>
          </a:lstStyle>
          <a:p>
            <a:pPr lvl="0"/>
            <a:r>
              <a:rPr lang="lv-LV" sz="1400" dirty="0"/>
              <a:t>Amats</a:t>
            </a:r>
            <a:endParaRPr lang="lv-LV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734484" y="2381667"/>
            <a:ext cx="10803467" cy="1809750"/>
          </a:xfrm>
        </p:spPr>
        <p:txBody>
          <a:bodyPr>
            <a:normAutofit/>
          </a:bodyPr>
          <a:lstStyle>
            <a:lvl1pPr marL="0" indent="0" algn="ctr">
              <a:buNone/>
              <a:defRPr sz="5500" b="1" baseline="0">
                <a:solidFill>
                  <a:srgbClr val="005551"/>
                </a:solidFill>
              </a:defRPr>
            </a:lvl1pPr>
          </a:lstStyle>
          <a:p>
            <a:pPr lvl="0"/>
            <a:r>
              <a:rPr lang="lv-LV" dirty="0"/>
              <a:t>Jaunas prezentācijas nosaukums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734484" y="4820734"/>
            <a:ext cx="10803467" cy="438150"/>
          </a:xfrm>
        </p:spPr>
        <p:txBody>
          <a:bodyPr>
            <a:noAutofit/>
          </a:bodyPr>
          <a:lstStyle>
            <a:lvl1pPr marL="0" indent="0" algn="ctr">
              <a:buNone/>
              <a:defRPr sz="2700" baseline="0">
                <a:solidFill>
                  <a:srgbClr val="005551"/>
                </a:solidFill>
              </a:defRPr>
            </a:lvl1pPr>
          </a:lstStyle>
          <a:p>
            <a:pPr lvl="0"/>
            <a:r>
              <a:rPr lang="lv-LV" dirty="0" err="1"/>
              <a:t>Text</a:t>
            </a:r>
            <a:r>
              <a:rPr lang="lv-LV" dirty="0"/>
              <a:t>, </a:t>
            </a:r>
            <a:r>
              <a:rPr lang="lv-LV" dirty="0" err="1"/>
              <a:t>text</a:t>
            </a:r>
            <a:r>
              <a:rPr lang="lv-LV" dirty="0"/>
              <a:t>, </a:t>
            </a:r>
            <a:r>
              <a:rPr lang="lv-LV" dirty="0" err="1"/>
              <a:t>text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979143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130328"/>
            <a:ext cx="6815667" cy="4995835"/>
          </a:xfrm>
        </p:spPr>
        <p:txBody>
          <a:bodyPr/>
          <a:lstStyle>
            <a:lvl1pPr>
              <a:defRPr sz="1800">
                <a:solidFill>
                  <a:srgbClr val="005551"/>
                </a:solidFill>
              </a:defRPr>
            </a:lvl1pPr>
            <a:lvl2pPr>
              <a:defRPr sz="1800">
                <a:solidFill>
                  <a:srgbClr val="005551"/>
                </a:solidFill>
              </a:defRPr>
            </a:lvl2pPr>
            <a:lvl3pPr>
              <a:defRPr sz="1400">
                <a:solidFill>
                  <a:srgbClr val="005551"/>
                </a:solidFill>
              </a:defRPr>
            </a:lvl3pPr>
            <a:lvl4pPr>
              <a:defRPr sz="1400">
                <a:solidFill>
                  <a:srgbClr val="005551"/>
                </a:solidFill>
              </a:defRPr>
            </a:lvl4pPr>
            <a:lvl5pPr>
              <a:defRPr sz="1400">
                <a:solidFill>
                  <a:srgbClr val="00555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dirty="0"/>
              <a:t>Click to edit Master text styles</a:t>
            </a:r>
          </a:p>
          <a:p>
            <a:pPr lvl="1"/>
            <a:r>
              <a:rPr lang="lv-LV" dirty="0"/>
              <a:t>Second level</a:t>
            </a:r>
          </a:p>
          <a:p>
            <a:pPr lvl="2"/>
            <a:r>
              <a:rPr lang="lv-LV" dirty="0"/>
              <a:t>Third level</a:t>
            </a:r>
          </a:p>
          <a:p>
            <a:pPr lvl="3"/>
            <a:r>
              <a:rPr lang="lv-LV" dirty="0"/>
              <a:t>Fourth level</a:t>
            </a:r>
          </a:p>
          <a:p>
            <a:pPr lvl="4"/>
            <a:r>
              <a:rPr lang="lv-LV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657231"/>
            <a:ext cx="4011084" cy="3468931"/>
          </a:xfrm>
        </p:spPr>
        <p:txBody>
          <a:bodyPr/>
          <a:lstStyle>
            <a:lvl1pPr marL="0" indent="0">
              <a:buNone/>
              <a:defRPr sz="1400">
                <a:solidFill>
                  <a:srgbClr val="00555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dirty="0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609601" y="1130328"/>
            <a:ext cx="4011084" cy="1431924"/>
          </a:xfrm>
        </p:spPr>
        <p:txBody>
          <a:bodyPr>
            <a:noAutofit/>
          </a:bodyPr>
          <a:lstStyle>
            <a:lvl1pPr marL="0" indent="0">
              <a:buNone/>
              <a:defRPr sz="3600" baseline="0">
                <a:solidFill>
                  <a:srgbClr val="00555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dirty="0"/>
              <a:t>Click to edit text title style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09600" y="156860"/>
            <a:ext cx="10972800" cy="868909"/>
          </a:xfrm>
        </p:spPr>
        <p:txBody>
          <a:bodyPr anchor="t">
            <a:noAutofit/>
          </a:bodyPr>
          <a:lstStyle>
            <a:lvl1pPr algn="l">
              <a:defRPr sz="2800">
                <a:solidFill>
                  <a:srgbClr val="005551"/>
                </a:solidFill>
              </a:defRPr>
            </a:lvl1pPr>
          </a:lstStyle>
          <a:p>
            <a:r>
              <a:rPr lang="lv-LV" dirty="0"/>
              <a:t>Click to edit Master title style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09599" y="6272743"/>
            <a:ext cx="3296356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r>
              <a:rPr lang="lv-LV" dirty="0"/>
              <a:t>Rīgas Tehniskā universitāte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4"/>
          </p:nvPr>
        </p:nvSpPr>
        <p:spPr>
          <a:xfrm>
            <a:off x="7969956" y="627274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A6A6A6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014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dalu_slaids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371744"/>
            <a:ext cx="10363200" cy="1470025"/>
          </a:xfrm>
        </p:spPr>
        <p:txBody>
          <a:bodyPr>
            <a:noAutofit/>
          </a:bodyPr>
          <a:lstStyle>
            <a:lvl1pPr algn="ctr">
              <a:defRPr sz="5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lv-LV" dirty="0"/>
              <a:t>Click to edit</a:t>
            </a:r>
            <a:br>
              <a:rPr lang="lv-LV" dirty="0"/>
            </a:br>
            <a:r>
              <a:rPr lang="lv-LV" dirty="0"/>
              <a:t>master text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241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ttēli 1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643468" y="1182076"/>
            <a:ext cx="10938933" cy="5015523"/>
          </a:xfrm>
        </p:spPr>
        <p:txBody>
          <a:bodyPr/>
          <a:lstStyle>
            <a:lvl1pPr>
              <a:defRPr>
                <a:solidFill>
                  <a:srgbClr val="005551"/>
                </a:solidFill>
              </a:defRPr>
            </a:lvl1pPr>
          </a:lstStyle>
          <a:p>
            <a:r>
              <a:rPr lang="lv-LV" dirty="0"/>
              <a:t>Drag picture to placeholder or click icon to add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09600" y="156860"/>
            <a:ext cx="10972800" cy="868909"/>
          </a:xfrm>
        </p:spPr>
        <p:txBody>
          <a:bodyPr anchor="t">
            <a:noAutofit/>
          </a:bodyPr>
          <a:lstStyle>
            <a:lvl1pPr algn="l">
              <a:defRPr sz="3600">
                <a:solidFill>
                  <a:srgbClr val="005551"/>
                </a:solidFill>
              </a:defRPr>
            </a:lvl1pPr>
          </a:lstStyle>
          <a:p>
            <a:r>
              <a:rPr lang="lv-LV" dirty="0"/>
              <a:t>Click to edit Master title style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09599" y="6272743"/>
            <a:ext cx="3296356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r>
              <a:rPr lang="lv-LV" dirty="0"/>
              <a:t>Rīgas Tehniskā universitāte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969956" y="627274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A6A6A6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9802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ttēli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647004" y="1182078"/>
            <a:ext cx="5471573" cy="2370665"/>
          </a:xfrm>
        </p:spPr>
        <p:txBody>
          <a:bodyPr>
            <a:normAutofit/>
          </a:bodyPr>
          <a:lstStyle>
            <a:lvl1pPr>
              <a:defRPr sz="2000">
                <a:solidFill>
                  <a:srgbClr val="989898"/>
                </a:solidFill>
              </a:defRPr>
            </a:lvl1pPr>
          </a:lstStyle>
          <a:p>
            <a:r>
              <a:rPr lang="lv-LV" dirty="0"/>
              <a:t>Drag picture to placeholder or click icon to add</a:t>
            </a:r>
            <a:endParaRPr lang="en-US" dirty="0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2755" y="1182077"/>
            <a:ext cx="5339644" cy="4821320"/>
          </a:xfrm>
        </p:spPr>
        <p:txBody>
          <a:bodyPr>
            <a:normAutofit/>
          </a:bodyPr>
          <a:lstStyle>
            <a:lvl1pPr>
              <a:defRPr sz="2000">
                <a:solidFill>
                  <a:srgbClr val="989898"/>
                </a:solidFill>
              </a:defRPr>
            </a:lvl1pPr>
          </a:lstStyle>
          <a:p>
            <a:r>
              <a:rPr lang="lv-LV" dirty="0"/>
              <a:t>Drag picture to placeholder or click icon to add</a:t>
            </a:r>
            <a:endParaRPr lang="en-US" dirty="0"/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647004" y="3632731"/>
            <a:ext cx="5471573" cy="2370665"/>
          </a:xfrm>
        </p:spPr>
        <p:txBody>
          <a:bodyPr>
            <a:normAutofit/>
          </a:bodyPr>
          <a:lstStyle>
            <a:lvl1pPr>
              <a:defRPr sz="2000">
                <a:solidFill>
                  <a:srgbClr val="989898"/>
                </a:solidFill>
              </a:defRPr>
            </a:lvl1pPr>
          </a:lstStyle>
          <a:p>
            <a:r>
              <a:rPr lang="lv-LV" dirty="0"/>
              <a:t>Drag picture to placeholder or click icon to add</a:t>
            </a:r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09600" y="156860"/>
            <a:ext cx="10972800" cy="868909"/>
          </a:xfrm>
        </p:spPr>
        <p:txBody>
          <a:bodyPr anchor="t">
            <a:noAutofit/>
          </a:bodyPr>
          <a:lstStyle>
            <a:lvl1pPr algn="l">
              <a:defRPr sz="3600">
                <a:solidFill>
                  <a:srgbClr val="005551"/>
                </a:solidFill>
              </a:defRPr>
            </a:lvl1pPr>
          </a:lstStyle>
          <a:p>
            <a:r>
              <a:rPr lang="lv-LV" dirty="0"/>
              <a:t>Click to edit Master title style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09599" y="6272743"/>
            <a:ext cx="3296356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r>
              <a:rPr lang="lv-LV" dirty="0"/>
              <a:t>Rīgas Tehniskā universitāte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969956" y="627274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A6A6A6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7992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ttēli 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6810541" y="3669503"/>
            <a:ext cx="4145439" cy="2001761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lv-LV" dirty="0"/>
              <a:t>Drag picture to placeholder or click icon to add</a:t>
            </a:r>
            <a:endParaRPr lang="en-US" dirty="0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8970314" y="1523278"/>
            <a:ext cx="1977913" cy="1995032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lv-LV" dirty="0"/>
              <a:t>Drag picture to placeholder or click icon to add</a:t>
            </a:r>
            <a:endParaRPr lang="en-US" dirty="0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6811364" y="1523278"/>
            <a:ext cx="1977913" cy="1995032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lv-LV" dirty="0"/>
              <a:t>Drag picture to placeholder or click icon to add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609601" y="1182079"/>
            <a:ext cx="4712305" cy="4807487"/>
          </a:xfrm>
        </p:spPr>
        <p:txBody>
          <a:bodyPr/>
          <a:lstStyle>
            <a:lvl1pPr marL="342900" indent="-342900">
              <a:buFont typeface="Wingdings" charset="2"/>
              <a:buChar char="§"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 marL="1143000" indent="-228600">
              <a:buSzPct val="75000"/>
              <a:buFont typeface="Wingdings" charset="2"/>
              <a:buChar char="§"/>
              <a:defRPr sz="1400">
                <a:solidFill>
                  <a:schemeClr val="tx1"/>
                </a:solidFill>
              </a:defRPr>
            </a:lvl3pPr>
            <a:lvl4pPr>
              <a:buSzPct val="75000"/>
              <a:defRPr sz="1400">
                <a:solidFill>
                  <a:schemeClr val="tx1"/>
                </a:solidFill>
              </a:defRPr>
            </a:lvl4pPr>
            <a:lvl5pPr marL="2114550" indent="-285750">
              <a:buSzPct val="50000"/>
              <a:buFont typeface="Wingdings" charset="2"/>
              <a:buChar char="§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lv-LV" dirty="0"/>
              <a:t>Click to edit Master text styles</a:t>
            </a:r>
          </a:p>
          <a:p>
            <a:pPr lvl="1"/>
            <a:r>
              <a:rPr lang="lv-LV" dirty="0"/>
              <a:t>Second level</a:t>
            </a:r>
          </a:p>
          <a:p>
            <a:pPr lvl="2"/>
            <a:r>
              <a:rPr lang="lv-LV" dirty="0"/>
              <a:t>Third level</a:t>
            </a:r>
          </a:p>
          <a:p>
            <a:pPr lvl="3"/>
            <a:r>
              <a:rPr lang="lv-LV" dirty="0"/>
              <a:t>Fourth level</a:t>
            </a:r>
          </a:p>
          <a:p>
            <a:pPr lvl="4"/>
            <a:r>
              <a:rPr lang="lv-LV" dirty="0"/>
              <a:t>Fifth level</a:t>
            </a:r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09600" y="156860"/>
            <a:ext cx="10972800" cy="868909"/>
          </a:xfrm>
        </p:spPr>
        <p:txBody>
          <a:bodyPr anchor="t">
            <a:noAutofit/>
          </a:bodyPr>
          <a:lstStyle>
            <a:lvl1pPr algn="l">
              <a:defRPr sz="3600">
                <a:solidFill>
                  <a:srgbClr val="005551"/>
                </a:solidFill>
              </a:defRPr>
            </a:lvl1pPr>
          </a:lstStyle>
          <a:p>
            <a:r>
              <a:rPr lang="lv-LV" dirty="0"/>
              <a:t>Click to edit Master title style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09599" y="6272743"/>
            <a:ext cx="3296356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r>
              <a:rPr lang="lv-LV" dirty="0"/>
              <a:t>Rīgas Tehniskā universitāte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7969956" y="627274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117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iga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926327" y="1271077"/>
            <a:ext cx="10363200" cy="1470025"/>
          </a:xfrm>
        </p:spPr>
        <p:txBody>
          <a:bodyPr>
            <a:normAutofit/>
          </a:bodyPr>
          <a:lstStyle>
            <a:lvl1pPr algn="ctr">
              <a:defRPr sz="3600" b="1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lv-LV" dirty="0"/>
              <a:t>Click to edit</a:t>
            </a:r>
            <a:br>
              <a:rPr lang="lv-LV" dirty="0"/>
            </a:br>
            <a:r>
              <a:rPr lang="lv-LV" dirty="0"/>
              <a:t>master text syle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840727" y="2883357"/>
            <a:ext cx="8534400" cy="13453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rgbClr val="00555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 dirty="0"/>
              <a:t>Click to edit Master subtitle style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3241526" y="2741102"/>
            <a:ext cx="5773460" cy="7092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09599" y="6272743"/>
            <a:ext cx="3296356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r>
              <a:rPr lang="lv-LV" dirty="0"/>
              <a:t>Rīgas Tehniskā universitāte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7969956" y="627274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6369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odalu_slaids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617788"/>
            <a:ext cx="10363200" cy="1470025"/>
          </a:xfrm>
        </p:spPr>
        <p:txBody>
          <a:bodyPr>
            <a:noAutofit/>
          </a:bodyPr>
          <a:lstStyle>
            <a:lvl1pPr algn="ctr">
              <a:defRPr sz="5500" b="1" i="0">
                <a:solidFill>
                  <a:srgbClr val="005551"/>
                </a:solidFill>
                <a:latin typeface="Arial"/>
                <a:cs typeface="Arial"/>
              </a:defRPr>
            </a:lvl1pPr>
          </a:lstStyle>
          <a:p>
            <a:r>
              <a:rPr lang="lv-LV" dirty="0"/>
              <a:t>Paldies.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595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auk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0727" y="2883357"/>
            <a:ext cx="8534400" cy="1197576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 dirty="0"/>
              <a:t>Click to edit Master subtitle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1840727" y="4354824"/>
            <a:ext cx="8534400" cy="13414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lv-LV" dirty="0"/>
              <a:t>Click to edit Master text styles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3221198" y="2741101"/>
            <a:ext cx="5773460" cy="3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3747523" y="4238143"/>
            <a:ext cx="4720808" cy="0"/>
          </a:xfrm>
          <a:prstGeom prst="line">
            <a:avLst/>
          </a:prstGeom>
          <a:ln w="3175" cmpd="sng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09599" y="6272743"/>
            <a:ext cx="3296356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r>
              <a:rPr lang="lv-LV" dirty="0"/>
              <a:t>Rīgas Tehniskā universitāte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98315" y="1420280"/>
            <a:ext cx="109728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lv-LV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672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53932"/>
            <a:ext cx="10972800" cy="2789129"/>
          </a:xfrm>
        </p:spPr>
        <p:txBody>
          <a:bodyPr/>
          <a:lstStyle>
            <a:lvl1pPr marL="342900" indent="-342900">
              <a:buFont typeface="Wingdings" charset="2"/>
              <a:buChar char="§"/>
              <a:defRPr sz="200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accent1"/>
                </a:solidFill>
              </a:defRPr>
            </a:lvl2pPr>
            <a:lvl3pPr marL="1143000" indent="-228600">
              <a:buSzPct val="75000"/>
              <a:buFont typeface="Wingdings" charset="2"/>
              <a:buChar char="§"/>
              <a:defRPr sz="1400">
                <a:solidFill>
                  <a:schemeClr val="accent1"/>
                </a:solidFill>
              </a:defRPr>
            </a:lvl3pPr>
            <a:lvl4pPr>
              <a:buSzPct val="75000"/>
              <a:defRPr sz="1400">
                <a:solidFill>
                  <a:schemeClr val="accent1"/>
                </a:solidFill>
              </a:defRPr>
            </a:lvl4pPr>
            <a:lvl5pPr marL="2114550" indent="-285750">
              <a:buSzPct val="50000"/>
              <a:buFont typeface="Wingdings" charset="2"/>
              <a:buChar char="§"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lv-LV" dirty="0"/>
              <a:t>Click to edit Master text styles</a:t>
            </a:r>
          </a:p>
          <a:p>
            <a:pPr lvl="1"/>
            <a:r>
              <a:rPr lang="lv-LV" dirty="0"/>
              <a:t>Second level</a:t>
            </a:r>
          </a:p>
          <a:p>
            <a:pPr lvl="2"/>
            <a:r>
              <a:rPr lang="lv-LV" dirty="0"/>
              <a:t>Third level</a:t>
            </a:r>
          </a:p>
          <a:p>
            <a:pPr lvl="3"/>
            <a:r>
              <a:rPr lang="lv-LV" dirty="0"/>
              <a:t>Fourth level</a:t>
            </a:r>
          </a:p>
          <a:p>
            <a:pPr lvl="4"/>
            <a:r>
              <a:rPr lang="lv-LV" dirty="0"/>
              <a:t>Fifth level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3289747" y="161158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  <p:sp>
        <p:nvSpPr>
          <p:cNvPr id="12" name="TextBox 11"/>
          <p:cNvSpPr txBox="1"/>
          <p:nvPr/>
        </p:nvSpPr>
        <p:spPr>
          <a:xfrm>
            <a:off x="13289747" y="161158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3289747" y="161158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3965"/>
            <a:ext cx="10972800" cy="770685"/>
          </a:xfrm>
        </p:spPr>
        <p:txBody>
          <a:bodyPr anchor="t">
            <a:noAutofit/>
          </a:bodyPr>
          <a:lstStyle>
            <a:lvl1pPr algn="l">
              <a:defRPr sz="4400" b="1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lv-LV" dirty="0"/>
              <a:t>Click to edit Master title style</a:t>
            </a:r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09599" y="6272743"/>
            <a:ext cx="3296356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r>
              <a:rPr lang="lv-LV" dirty="0"/>
              <a:t>Rīgas Tehniskā universitāte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969956" y="627274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A6A6A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6"/>
          <p:cNvSpPr txBox="1">
            <a:spLocks/>
          </p:cNvSpPr>
          <p:nvPr userDrawn="1"/>
        </p:nvSpPr>
        <p:spPr>
          <a:xfrm>
            <a:off x="10938933" y="6272743"/>
            <a:ext cx="64346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rgbClr val="102050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EF746A6-E283-484D-A747-262174EE73C9}" type="slidenum">
              <a:rPr lang="en-US" sz="1200" smtClean="0">
                <a:solidFill>
                  <a:srgbClr val="A6A6A6"/>
                </a:solidFill>
              </a:rPr>
              <a:pPr/>
              <a:t>‹#›</a:t>
            </a:fld>
            <a:endParaRPr lang="en-US" sz="1200" dirty="0">
              <a:solidFill>
                <a:srgbClr val="A6A6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308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dalu_slaids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271077"/>
            <a:ext cx="10363200" cy="1470025"/>
          </a:xfrm>
        </p:spPr>
        <p:txBody>
          <a:bodyPr>
            <a:noAutofit/>
          </a:bodyPr>
          <a:lstStyle>
            <a:lvl1pPr algn="ctr">
              <a:defRPr sz="5500" b="1" i="0">
                <a:solidFill>
                  <a:srgbClr val="005551"/>
                </a:solidFill>
                <a:latin typeface="Arial"/>
                <a:cs typeface="Arial"/>
              </a:defRPr>
            </a:lvl1pPr>
          </a:lstStyle>
          <a:p>
            <a:r>
              <a:rPr lang="lv-LV" dirty="0"/>
              <a:t>Click to edit</a:t>
            </a:r>
            <a:br>
              <a:rPr lang="lv-LV" dirty="0"/>
            </a:br>
            <a:r>
              <a:rPr lang="lv-LV" dirty="0"/>
              <a:t>master text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828800" y="3206979"/>
            <a:ext cx="8534400" cy="64724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rgbClr val="00555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 dirty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667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1949"/>
            <a:ext cx="10972800" cy="772587"/>
          </a:xfrm>
        </p:spPr>
        <p:txBody>
          <a:bodyPr/>
          <a:lstStyle/>
          <a:p>
            <a:r>
              <a:rPr lang="lv-LV" dirty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lv-LV" dirty="0"/>
              <a:t>Rīgas Tehniskā universitāte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9600" y="1453932"/>
            <a:ext cx="10972800" cy="2789129"/>
          </a:xfrm>
        </p:spPr>
        <p:txBody>
          <a:bodyPr/>
          <a:lstStyle>
            <a:lvl1pPr marL="342900" indent="-342900">
              <a:buFont typeface="Wingdings" charset="2"/>
              <a:buChar char="§"/>
              <a:defRPr sz="200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accent1"/>
                </a:solidFill>
              </a:defRPr>
            </a:lvl2pPr>
            <a:lvl3pPr marL="1143000" indent="-228600">
              <a:buSzPct val="75000"/>
              <a:buFont typeface="Wingdings" charset="2"/>
              <a:buChar char="§"/>
              <a:defRPr sz="1400">
                <a:solidFill>
                  <a:schemeClr val="accent1"/>
                </a:solidFill>
              </a:defRPr>
            </a:lvl3pPr>
            <a:lvl4pPr>
              <a:buSzPct val="75000"/>
              <a:defRPr sz="1400">
                <a:solidFill>
                  <a:schemeClr val="accent1"/>
                </a:solidFill>
              </a:defRPr>
            </a:lvl4pPr>
            <a:lvl5pPr marL="2114550" indent="-285750">
              <a:buSzPct val="50000"/>
              <a:buFont typeface="Wingdings" charset="2"/>
              <a:buChar char="§"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lv-LV" dirty="0"/>
              <a:t>Click to edit Master text styles</a:t>
            </a:r>
          </a:p>
          <a:p>
            <a:pPr lvl="1"/>
            <a:r>
              <a:rPr lang="lv-LV" dirty="0"/>
              <a:t>Second level</a:t>
            </a:r>
          </a:p>
          <a:p>
            <a:pPr lvl="2"/>
            <a:r>
              <a:rPr lang="lv-LV" dirty="0"/>
              <a:t>Third level</a:t>
            </a:r>
          </a:p>
          <a:p>
            <a:pPr lvl="3"/>
            <a:r>
              <a:rPr lang="lv-LV" dirty="0"/>
              <a:t>Fourth level</a:t>
            </a:r>
          </a:p>
          <a:p>
            <a:pPr lvl="4"/>
            <a:r>
              <a:rPr lang="lv-LV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19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 marL="342900" indent="-342900">
              <a:buFont typeface="Wingdings" charset="2"/>
              <a:buChar char="§"/>
              <a:defRPr sz="1800">
                <a:solidFill>
                  <a:srgbClr val="005551"/>
                </a:solidFill>
              </a:defRPr>
            </a:lvl1pPr>
            <a:lvl2pPr>
              <a:defRPr sz="1800">
                <a:solidFill>
                  <a:srgbClr val="005551"/>
                </a:solidFill>
              </a:defRPr>
            </a:lvl2pPr>
            <a:lvl3pPr marL="1143000" indent="-228600">
              <a:buSzPct val="75000"/>
              <a:buFont typeface="Wingdings" charset="2"/>
              <a:buChar char="§"/>
              <a:defRPr sz="1400">
                <a:solidFill>
                  <a:srgbClr val="005551"/>
                </a:solidFill>
              </a:defRPr>
            </a:lvl3pPr>
            <a:lvl4pPr>
              <a:buSzPct val="75000"/>
              <a:defRPr sz="1400">
                <a:solidFill>
                  <a:srgbClr val="005551"/>
                </a:solidFill>
              </a:defRPr>
            </a:lvl4pPr>
            <a:lvl5pPr marL="2057400" indent="-228600">
              <a:buSzPct val="50000"/>
              <a:buFont typeface="Wingdings" charset="2"/>
              <a:buChar char="§"/>
              <a:defRPr sz="1400">
                <a:solidFill>
                  <a:srgbClr val="00555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dirty="0"/>
              <a:t>Click to edit Master text styles</a:t>
            </a:r>
          </a:p>
          <a:p>
            <a:pPr lvl="1"/>
            <a:r>
              <a:rPr lang="lv-LV" dirty="0"/>
              <a:t>Second level</a:t>
            </a:r>
          </a:p>
          <a:p>
            <a:pPr lvl="2"/>
            <a:r>
              <a:rPr lang="lv-LV" dirty="0"/>
              <a:t>Third level</a:t>
            </a:r>
          </a:p>
          <a:p>
            <a:pPr lvl="3"/>
            <a:r>
              <a:rPr lang="lv-LV" dirty="0"/>
              <a:t>Fourth level</a:t>
            </a:r>
          </a:p>
          <a:p>
            <a:pPr lvl="4"/>
            <a:r>
              <a:rPr lang="lv-LV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 marL="342900" indent="-342900">
              <a:buFont typeface="Wingdings" charset="2"/>
              <a:buChar char="§"/>
              <a:defRPr sz="1800">
                <a:solidFill>
                  <a:srgbClr val="005551"/>
                </a:solidFill>
              </a:defRPr>
            </a:lvl1pPr>
            <a:lvl2pPr>
              <a:defRPr sz="1800">
                <a:solidFill>
                  <a:srgbClr val="005551"/>
                </a:solidFill>
              </a:defRPr>
            </a:lvl2pPr>
            <a:lvl3pPr marL="1143000" indent="-228600">
              <a:buSzPct val="75000"/>
              <a:buFont typeface="Wingdings" charset="2"/>
              <a:buChar char="§"/>
              <a:defRPr sz="1400">
                <a:solidFill>
                  <a:srgbClr val="005551"/>
                </a:solidFill>
              </a:defRPr>
            </a:lvl3pPr>
            <a:lvl4pPr>
              <a:buSzPct val="75000"/>
              <a:defRPr sz="1400">
                <a:solidFill>
                  <a:srgbClr val="005551"/>
                </a:solidFill>
              </a:defRPr>
            </a:lvl4pPr>
            <a:lvl5pPr marL="2057400" indent="-228600">
              <a:buSzPct val="50000"/>
              <a:buFont typeface="Wingdings" charset="2"/>
              <a:buChar char="§"/>
              <a:defRPr sz="1400">
                <a:solidFill>
                  <a:srgbClr val="00555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dirty="0"/>
              <a:t>Click to edit Master text styles</a:t>
            </a:r>
          </a:p>
          <a:p>
            <a:pPr lvl="1"/>
            <a:r>
              <a:rPr lang="lv-LV" dirty="0"/>
              <a:t>Second level</a:t>
            </a:r>
          </a:p>
          <a:p>
            <a:pPr lvl="2"/>
            <a:r>
              <a:rPr lang="lv-LV" dirty="0"/>
              <a:t>Third level</a:t>
            </a:r>
          </a:p>
          <a:p>
            <a:pPr lvl="3"/>
            <a:r>
              <a:rPr lang="lv-LV" dirty="0"/>
              <a:t>Fourth level</a:t>
            </a:r>
          </a:p>
          <a:p>
            <a:pPr lvl="4"/>
            <a:r>
              <a:rPr lang="lv-LV" dirty="0"/>
              <a:t>Fifth level</a:t>
            </a: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09599" y="6272743"/>
            <a:ext cx="3296356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r>
              <a:rPr lang="lv-LV" dirty="0"/>
              <a:t>Rīgas Tehniskā universitāte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7969956" y="627274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A6A6A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609600" y="419100"/>
            <a:ext cx="10972800" cy="990600"/>
          </a:xfrm>
        </p:spPr>
        <p:txBody>
          <a:bodyPr>
            <a:normAutofit/>
          </a:bodyPr>
          <a:lstStyle>
            <a:lvl1pPr marL="0" indent="0">
              <a:buNone/>
              <a:defRPr sz="4400" b="1">
                <a:solidFill>
                  <a:srgbClr val="005551"/>
                </a:solidFill>
              </a:defRPr>
            </a:lvl1pPr>
          </a:lstStyle>
          <a:p>
            <a:pPr lvl="0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1361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540000"/>
            <a:ext cx="5386917" cy="3586163"/>
          </a:xfrm>
        </p:spPr>
        <p:txBody>
          <a:bodyPr/>
          <a:lstStyle>
            <a:lvl1pPr marL="342900" indent="-342900">
              <a:buFont typeface="Wingdings" charset="2"/>
              <a:buChar char="§"/>
              <a:defRPr sz="1800">
                <a:solidFill>
                  <a:srgbClr val="005551"/>
                </a:solidFill>
              </a:defRPr>
            </a:lvl1pPr>
            <a:lvl2pPr>
              <a:defRPr sz="1800">
                <a:solidFill>
                  <a:srgbClr val="005551"/>
                </a:solidFill>
              </a:defRPr>
            </a:lvl2pPr>
            <a:lvl3pPr marL="1143000" indent="-228600">
              <a:buSzPct val="75000"/>
              <a:buFont typeface="Wingdings" charset="2"/>
              <a:buChar char="§"/>
              <a:defRPr sz="1400">
                <a:solidFill>
                  <a:srgbClr val="005551"/>
                </a:solidFill>
              </a:defRPr>
            </a:lvl3pPr>
            <a:lvl4pPr>
              <a:buSzPct val="75000"/>
              <a:defRPr sz="1400">
                <a:solidFill>
                  <a:srgbClr val="005551"/>
                </a:solidFill>
              </a:defRPr>
            </a:lvl4pPr>
            <a:lvl5pPr marL="2057400" indent="-228600">
              <a:buSzPct val="50000"/>
              <a:buFont typeface="Wingdings" charset="2"/>
              <a:buChar char="§"/>
              <a:defRPr sz="1400">
                <a:solidFill>
                  <a:srgbClr val="00555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dirty="0" err="1"/>
              <a:t>Click</a:t>
            </a:r>
            <a:r>
              <a:rPr lang="lv-LV" dirty="0"/>
              <a:t> to </a:t>
            </a:r>
            <a:r>
              <a:rPr lang="lv-LV" dirty="0" err="1"/>
              <a:t>edit</a:t>
            </a:r>
            <a:r>
              <a:rPr lang="lv-LV" dirty="0"/>
              <a:t> </a:t>
            </a:r>
            <a:r>
              <a:rPr lang="lv-LV" dirty="0" err="1"/>
              <a:t>Master</a:t>
            </a:r>
            <a:r>
              <a:rPr lang="lv-LV" dirty="0"/>
              <a:t> </a:t>
            </a:r>
            <a:r>
              <a:rPr lang="lv-LV" dirty="0" err="1"/>
              <a:t>text</a:t>
            </a:r>
            <a:r>
              <a:rPr lang="lv-LV" dirty="0"/>
              <a:t> </a:t>
            </a:r>
            <a:r>
              <a:rPr lang="lv-LV" dirty="0" err="1"/>
              <a:t>styles</a:t>
            </a:r>
            <a:endParaRPr lang="lv-LV" dirty="0"/>
          </a:p>
          <a:p>
            <a:pPr lvl="1"/>
            <a:r>
              <a:rPr lang="lv-LV" dirty="0" err="1"/>
              <a:t>Second</a:t>
            </a:r>
            <a:r>
              <a:rPr lang="lv-LV" dirty="0"/>
              <a:t> </a:t>
            </a:r>
            <a:r>
              <a:rPr lang="lv-LV" dirty="0" err="1"/>
              <a:t>level</a:t>
            </a:r>
            <a:endParaRPr lang="lv-LV" dirty="0"/>
          </a:p>
          <a:p>
            <a:pPr lvl="2"/>
            <a:r>
              <a:rPr lang="lv-LV" dirty="0" err="1"/>
              <a:t>Third</a:t>
            </a:r>
            <a:r>
              <a:rPr lang="lv-LV" dirty="0"/>
              <a:t> </a:t>
            </a:r>
            <a:r>
              <a:rPr lang="lv-LV" dirty="0" err="1"/>
              <a:t>level</a:t>
            </a:r>
            <a:endParaRPr lang="lv-LV" dirty="0"/>
          </a:p>
          <a:p>
            <a:pPr lvl="3"/>
            <a:r>
              <a:rPr lang="lv-LV" dirty="0" err="1"/>
              <a:t>Fourth</a:t>
            </a:r>
            <a:r>
              <a:rPr lang="lv-LV" dirty="0"/>
              <a:t> </a:t>
            </a:r>
            <a:r>
              <a:rPr lang="lv-LV" dirty="0" err="1"/>
              <a:t>level</a:t>
            </a:r>
            <a:endParaRPr lang="lv-LV" dirty="0"/>
          </a:p>
          <a:p>
            <a:pPr lvl="4"/>
            <a:r>
              <a:rPr lang="lv-LV" dirty="0" err="1"/>
              <a:t>Fifth</a:t>
            </a:r>
            <a:r>
              <a:rPr lang="lv-LV" dirty="0"/>
              <a:t> </a:t>
            </a:r>
            <a:r>
              <a:rPr lang="lv-LV" dirty="0" err="1"/>
              <a:t>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39999"/>
            <a:ext cx="5389033" cy="3586164"/>
          </a:xfrm>
        </p:spPr>
        <p:txBody>
          <a:bodyPr/>
          <a:lstStyle>
            <a:lvl1pPr marL="342900" indent="-342900">
              <a:buFont typeface="Wingdings" charset="2"/>
              <a:buChar char="§"/>
              <a:defRPr sz="1800">
                <a:solidFill>
                  <a:srgbClr val="005551"/>
                </a:solidFill>
              </a:defRPr>
            </a:lvl1pPr>
            <a:lvl2pPr>
              <a:defRPr sz="1800">
                <a:solidFill>
                  <a:srgbClr val="005551"/>
                </a:solidFill>
              </a:defRPr>
            </a:lvl2pPr>
            <a:lvl3pPr marL="1143000" indent="-228600">
              <a:buSzPct val="75000"/>
              <a:buFont typeface="Wingdings" charset="2"/>
              <a:buChar char="§"/>
              <a:defRPr sz="1400">
                <a:solidFill>
                  <a:srgbClr val="005551"/>
                </a:solidFill>
              </a:defRPr>
            </a:lvl3pPr>
            <a:lvl4pPr>
              <a:buSzPct val="75000"/>
              <a:defRPr sz="1400">
                <a:solidFill>
                  <a:srgbClr val="005551"/>
                </a:solidFill>
              </a:defRPr>
            </a:lvl4pPr>
            <a:lvl5pPr marL="2057400" indent="-228600">
              <a:buSzPct val="50000"/>
              <a:buFont typeface="Wingdings" charset="2"/>
              <a:buChar char="§"/>
              <a:defRPr sz="1400">
                <a:solidFill>
                  <a:srgbClr val="00555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dirty="0" err="1"/>
              <a:t>Click</a:t>
            </a:r>
            <a:r>
              <a:rPr lang="lv-LV" dirty="0"/>
              <a:t> to </a:t>
            </a:r>
            <a:r>
              <a:rPr lang="lv-LV" dirty="0" err="1"/>
              <a:t>edit</a:t>
            </a:r>
            <a:r>
              <a:rPr lang="lv-LV" dirty="0"/>
              <a:t> </a:t>
            </a:r>
            <a:r>
              <a:rPr lang="lv-LV" dirty="0" err="1"/>
              <a:t>Master</a:t>
            </a:r>
            <a:r>
              <a:rPr lang="lv-LV" dirty="0"/>
              <a:t> </a:t>
            </a:r>
            <a:r>
              <a:rPr lang="lv-LV" dirty="0" err="1"/>
              <a:t>text</a:t>
            </a:r>
            <a:r>
              <a:rPr lang="lv-LV" dirty="0"/>
              <a:t> </a:t>
            </a:r>
            <a:r>
              <a:rPr lang="lv-LV" dirty="0" err="1"/>
              <a:t>styles</a:t>
            </a:r>
            <a:endParaRPr lang="lv-LV" dirty="0"/>
          </a:p>
          <a:p>
            <a:pPr lvl="1"/>
            <a:r>
              <a:rPr lang="lv-LV" dirty="0" err="1"/>
              <a:t>Second</a:t>
            </a:r>
            <a:r>
              <a:rPr lang="lv-LV" dirty="0"/>
              <a:t> </a:t>
            </a:r>
            <a:r>
              <a:rPr lang="lv-LV" dirty="0" err="1"/>
              <a:t>level</a:t>
            </a:r>
            <a:endParaRPr lang="lv-LV" dirty="0"/>
          </a:p>
          <a:p>
            <a:pPr lvl="2"/>
            <a:r>
              <a:rPr lang="lv-LV" dirty="0" err="1"/>
              <a:t>Third</a:t>
            </a:r>
            <a:r>
              <a:rPr lang="lv-LV" dirty="0"/>
              <a:t> </a:t>
            </a:r>
            <a:r>
              <a:rPr lang="lv-LV" dirty="0" err="1"/>
              <a:t>level</a:t>
            </a:r>
            <a:endParaRPr lang="lv-LV" dirty="0"/>
          </a:p>
          <a:p>
            <a:pPr lvl="3"/>
            <a:r>
              <a:rPr lang="lv-LV" dirty="0" err="1"/>
              <a:t>Fourth</a:t>
            </a:r>
            <a:r>
              <a:rPr lang="lv-LV" dirty="0"/>
              <a:t> </a:t>
            </a:r>
            <a:r>
              <a:rPr lang="lv-LV" dirty="0" err="1"/>
              <a:t>level</a:t>
            </a:r>
            <a:endParaRPr lang="lv-LV" dirty="0"/>
          </a:p>
          <a:p>
            <a:pPr lvl="4"/>
            <a:r>
              <a:rPr lang="lv-LV" dirty="0" err="1"/>
              <a:t>Fifth</a:t>
            </a:r>
            <a:r>
              <a:rPr lang="lv-LV" dirty="0"/>
              <a:t> </a:t>
            </a:r>
            <a:r>
              <a:rPr lang="lv-LV" dirty="0" err="1"/>
              <a:t>level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4" hasCustomPrompt="1"/>
          </p:nvPr>
        </p:nvSpPr>
        <p:spPr>
          <a:xfrm>
            <a:off x="620655" y="1146908"/>
            <a:ext cx="5375863" cy="1184275"/>
          </a:xfrm>
        </p:spPr>
        <p:txBody>
          <a:bodyPr>
            <a:noAutofit/>
          </a:bodyPr>
          <a:lstStyle>
            <a:lvl1pPr marL="0" indent="0">
              <a:buNone/>
              <a:defRPr sz="3600" b="1" i="0" baseline="0">
                <a:solidFill>
                  <a:schemeClr val="accent1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dirty="0"/>
              <a:t>Click to edit text title style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5" hasCustomPrompt="1"/>
          </p:nvPr>
        </p:nvSpPr>
        <p:spPr>
          <a:xfrm>
            <a:off x="6193367" y="1146908"/>
            <a:ext cx="5375863" cy="1184275"/>
          </a:xfrm>
        </p:spPr>
        <p:txBody>
          <a:bodyPr>
            <a:noAutofit/>
          </a:bodyPr>
          <a:lstStyle>
            <a:lvl1pPr marL="0" indent="0">
              <a:buNone/>
              <a:defRPr sz="3600" b="1" i="0" baseline="0">
                <a:solidFill>
                  <a:schemeClr val="accent1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dirty="0"/>
              <a:t>Click to edit text title style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9600" y="363965"/>
            <a:ext cx="10972800" cy="770685"/>
          </a:xfrm>
        </p:spPr>
        <p:txBody>
          <a:bodyPr anchor="t">
            <a:noAutofit/>
          </a:bodyPr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lv-LV"/>
              <a:t>Click to edit Master title style</a:t>
            </a:r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266095" y="656771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609599" y="6272743"/>
            <a:ext cx="3296356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r>
              <a:rPr lang="lv-LV" dirty="0"/>
              <a:t>Rīgas Tehniskā universitāte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7"/>
          </p:nvPr>
        </p:nvSpPr>
        <p:spPr>
          <a:xfrm>
            <a:off x="7969956" y="627274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A6A6A6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892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dalu_slaids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271077"/>
            <a:ext cx="10363200" cy="1470025"/>
          </a:xfrm>
        </p:spPr>
        <p:txBody>
          <a:bodyPr>
            <a:noAutofit/>
          </a:bodyPr>
          <a:lstStyle>
            <a:lvl1pPr algn="ctr">
              <a:defRPr sz="5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lv-LV" dirty="0"/>
              <a:t>Click to edit</a:t>
            </a:r>
            <a:br>
              <a:rPr lang="lv-LV" dirty="0"/>
            </a:br>
            <a:r>
              <a:rPr lang="lv-LV" dirty="0"/>
              <a:t>master text style</a:t>
            </a:r>
            <a:endParaRPr lang="en-US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1828800" y="3179691"/>
            <a:ext cx="8534400" cy="714976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 dirty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910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ākum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8176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19613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4517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lv-LV" dirty="0"/>
              <a:t>Click to edit Master text styles</a:t>
            </a:r>
          </a:p>
          <a:p>
            <a:pPr lvl="5"/>
            <a:r>
              <a:rPr lang="lv-LV" dirty="0"/>
              <a:t>Second level</a:t>
            </a:r>
          </a:p>
          <a:p>
            <a:pPr lvl="6"/>
            <a:r>
              <a:rPr lang="lv-LV" dirty="0"/>
              <a:t>Third level</a:t>
            </a:r>
          </a:p>
          <a:p>
            <a:pPr lvl="7"/>
            <a:r>
              <a:rPr lang="lv-LV" dirty="0"/>
              <a:t>Fourth level</a:t>
            </a:r>
          </a:p>
          <a:p>
            <a:pPr lvl="8"/>
            <a:r>
              <a:rPr lang="lv-LV" dirty="0"/>
              <a:t>Fifth level</a:t>
            </a: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09599" y="6272743"/>
            <a:ext cx="3296356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lv-LV" dirty="0" err="1"/>
              <a:t>Riga</a:t>
            </a:r>
            <a:r>
              <a:rPr lang="lv-LV" dirty="0"/>
              <a:t> </a:t>
            </a:r>
            <a:r>
              <a:rPr lang="lv-LV" dirty="0" err="1"/>
              <a:t>Technical</a:t>
            </a:r>
            <a:r>
              <a:rPr lang="lv-LV" dirty="0"/>
              <a:t> </a:t>
            </a:r>
            <a:r>
              <a:rPr lang="lv-LV" dirty="0" err="1"/>
              <a:t>University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-4553185" y="2794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  <p:sp>
        <p:nvSpPr>
          <p:cNvPr id="12" name="TextBox 11"/>
          <p:cNvSpPr txBox="1"/>
          <p:nvPr/>
        </p:nvSpPr>
        <p:spPr>
          <a:xfrm>
            <a:off x="15164742" y="68862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  <p:sp>
        <p:nvSpPr>
          <p:cNvPr id="11" name="Slide Number Placeholder 6"/>
          <p:cNvSpPr txBox="1">
            <a:spLocks/>
          </p:cNvSpPr>
          <p:nvPr userDrawn="1"/>
        </p:nvSpPr>
        <p:spPr>
          <a:xfrm>
            <a:off x="10938933" y="6272743"/>
            <a:ext cx="64346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rgbClr val="102050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EF746A6-E283-484D-A747-262174EE73C9}" type="slidenum">
              <a:rPr lang="en-US" sz="1200" smtClean="0">
                <a:solidFill>
                  <a:srgbClr val="A6A6A6"/>
                </a:solidFill>
              </a:rPr>
              <a:pPr/>
              <a:t>‹#›</a:t>
            </a:fld>
            <a:endParaRPr lang="en-US" sz="1200" dirty="0">
              <a:solidFill>
                <a:srgbClr val="A6A6A6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9956" y="627274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A6A6A6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965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803" r:id="rId2"/>
    <p:sldLayoutId id="2147483842" r:id="rId3"/>
    <p:sldLayoutId id="2147483838" r:id="rId4"/>
    <p:sldLayoutId id="2147483840" r:id="rId5"/>
    <p:sldLayoutId id="2147483806" r:id="rId6"/>
    <p:sldLayoutId id="2147483807" r:id="rId7"/>
    <p:sldLayoutId id="2147483815" r:id="rId8"/>
    <p:sldLayoutId id="2147483839" r:id="rId9"/>
    <p:sldLayoutId id="2147483810" r:id="rId10"/>
    <p:sldLayoutId id="2147483841" r:id="rId11"/>
    <p:sldLayoutId id="2147483817" r:id="rId12"/>
    <p:sldLayoutId id="2147483818" r:id="rId13"/>
    <p:sldLayoutId id="2147483820" r:id="rId14"/>
    <p:sldLayoutId id="2147483821" r:id="rId15"/>
    <p:sldLayoutId id="2147483843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b="1" i="0" kern="1200">
          <a:solidFill>
            <a:schemeClr val="accent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23232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23232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23232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23232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accent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notesSlide" Target="../notesSlides/notesSlide7.xml"/><Relationship Id="rId7" Type="http://schemas.openxmlformats.org/officeDocument/2006/relationships/diagramColors" Target="../diagrams/colors4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25.11.2021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Mārti</a:t>
            </a:r>
            <a:r>
              <a:rPr lang="lv-LV" dirty="0"/>
              <a:t>ņ</a:t>
            </a:r>
            <a:r>
              <a:rPr lang="en-US" dirty="0"/>
              <a:t>š Briedis</a:t>
            </a:r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RTU </a:t>
            </a:r>
            <a:r>
              <a:rPr lang="en-US" dirty="0" err="1"/>
              <a:t>Iepirkumu</a:t>
            </a:r>
            <a:r>
              <a:rPr lang="en-US" dirty="0"/>
              <a:t> </a:t>
            </a:r>
            <a:r>
              <a:rPr lang="en-US" dirty="0" err="1"/>
              <a:t>noda</a:t>
            </a:r>
            <a:r>
              <a:rPr lang="lv-LV" dirty="0"/>
              <a:t>ļ</a:t>
            </a:r>
            <a:r>
              <a:rPr lang="en-US" dirty="0"/>
              <a:t>as </a:t>
            </a:r>
            <a:r>
              <a:rPr lang="en-US" dirty="0" err="1"/>
              <a:t>vadītājs</a:t>
            </a:r>
            <a:endParaRPr lang="lv-LV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77500" lnSpcReduction="20000"/>
          </a:bodyPr>
          <a:lstStyle/>
          <a:p>
            <a:r>
              <a:rPr lang="lv-LV" b="0" dirty="0"/>
              <a:t>Saimnieciski visizdevīgākā piedāvājuma izvēles kritēriji - matemātika vai māksla? RTU pieredze</a:t>
            </a:r>
            <a:endParaRPr lang="lv-LV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49474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10">
            <a:extLst>
              <a:ext uri="{FF2B5EF4-FFF2-40B4-BE49-F238E27FC236}">
                <a16:creationId xmlns:a16="http://schemas.microsoft.com/office/drawing/2014/main" id="{FAFE2987-AEFF-45A8-B1CE-72C1DEC75C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video</a:t>
            </a:r>
            <a:endParaRPr lang="lv-LV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569D05C-4C38-4D9A-B2CD-5BF46D0F6B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5F1342-542B-4961-AF92-85A890218C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lv-LV"/>
              <a:t>Rīgas Tehniskā universitāte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9BCAEE-5386-45EB-B065-D7E95BCF7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Gala </a:t>
            </a:r>
            <a:r>
              <a:rPr lang="lv-LV" dirty="0"/>
              <a:t>lietotāja stāsts</a:t>
            </a:r>
          </a:p>
        </p:txBody>
      </p:sp>
    </p:spTree>
    <p:extLst>
      <p:ext uri="{BB962C8B-B14F-4D97-AF65-F5344CB8AC3E}">
        <p14:creationId xmlns:p14="http://schemas.microsoft.com/office/powerpoint/2010/main" val="643292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31A93-90BE-41BB-B1E9-E3D6B0C6A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</a:t>
            </a:r>
            <a:r>
              <a:rPr lang="en-US" dirty="0"/>
              <a:t> – </a:t>
            </a:r>
            <a:r>
              <a:rPr lang="en-US" dirty="0" err="1"/>
              <a:t>matemātika</a:t>
            </a:r>
            <a:r>
              <a:rPr lang="en-US" dirty="0"/>
              <a:t> 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māksla</a:t>
            </a:r>
            <a:r>
              <a:rPr lang="en-US" dirty="0"/>
              <a:t>?</a:t>
            </a:r>
            <a:endParaRPr lang="lv-LV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566F6E-BCDB-41A4-AABC-EA92923055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lv-LV"/>
              <a:t>Rīgas Tehniskā universitāte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845FBD-1A3A-48DB-AAB3-B819CEEAC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53932"/>
            <a:ext cx="10972800" cy="44256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lv-LV" dirty="0"/>
              <a:t>Svarīgi noteikt pasūtītāja vajadzību un vērtēšanas kritērijus, lai sasniegtu vislabāko gala rezultātu</a:t>
            </a:r>
            <a:r>
              <a:rPr lang="en-US" dirty="0"/>
              <a:t>.</a:t>
            </a:r>
            <a:endParaRPr lang="lv-LV" dirty="0"/>
          </a:p>
          <a:p>
            <a:pPr algn="just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lv-LV" dirty="0"/>
              <a:t>Panākumus iepirkumos nosaka vērtēšanas kritēriji, kuru algoritms vienlīdz skaidrs kā pasūtītājam tā pretendentiem</a:t>
            </a:r>
            <a:r>
              <a:rPr lang="en-US" dirty="0"/>
              <a:t>.</a:t>
            </a:r>
            <a:endParaRPr lang="lv-LV" dirty="0"/>
          </a:p>
          <a:p>
            <a:pPr algn="just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lv-LV" dirty="0"/>
              <a:t>Saimnieciski visizdevīgākā vērtēšanas kritērija noteikšana un vērtēšana ir ne tikai matemātika, bet arī māksla</a:t>
            </a:r>
            <a:r>
              <a:rPr lang="en-US" dirty="0"/>
              <a:t>.</a:t>
            </a:r>
            <a:endParaRPr lang="lv-LV" dirty="0"/>
          </a:p>
          <a:p>
            <a:pPr algn="just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lv-LV" dirty="0"/>
              <a:t>Nākotnē RTU iepirkumos saimnieciski visizdevīgākā piedāvājuma kritērijs tik piemērots arvien biežāk</a:t>
            </a:r>
            <a:r>
              <a:rPr lang="en-US" dirty="0"/>
              <a:t>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68504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767A2-A7F8-4B69-95CF-ABBB0724FE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Paldies</a:t>
            </a:r>
            <a:endParaRPr lang="lv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17C93F-E3D8-4EC0-87FB-EA37410CD0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010F98-4F48-4065-80AA-78153DE429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lv-LV"/>
              <a:t>Rīgas Tehniskā universitāte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077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C342E9B-C8C5-4382-827E-2BCBAFE63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RTU iepirkumi </a:t>
            </a:r>
            <a:r>
              <a:rPr lang="lv-LV" dirty="0"/>
              <a:t>skaitļos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lv-LV" dirty="0"/>
              <a:t>Darbinieku veselības apdrošināšana</a:t>
            </a:r>
            <a:r>
              <a:rPr lang="en-US" dirty="0"/>
              <a:t>s </a:t>
            </a:r>
            <a:r>
              <a:rPr lang="lv-LV" dirty="0"/>
              <a:t>iepirkums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lv-LV" dirty="0"/>
              <a:t>Zinātniskās aparatūras un aprīkojuma iegāde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Gala </a:t>
            </a:r>
            <a:r>
              <a:rPr lang="lv-LV" dirty="0"/>
              <a:t>lietotāja stāsts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lv-LV" dirty="0"/>
              <a:t>Secinājumi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1C8B19B-814F-4DE7-922E-D68D03431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Saturs</a:t>
            </a:r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93375C-9086-4B92-A484-CDD2272026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lv-LV"/>
              <a:t>Rīgas Tehniskā universitāte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28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EF5B83-4CF4-475A-91E5-6C8645AE0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RTU iepirkumi skaitļos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4D20A344-296E-4015-9088-6971689C69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7835472"/>
              </p:ext>
            </p:extLst>
          </p:nvPr>
        </p:nvGraphicFramePr>
        <p:xfrm>
          <a:off x="2262554" y="1652954"/>
          <a:ext cx="7620000" cy="2612039"/>
        </p:xfrm>
        <a:graphic>
          <a:graphicData uri="http://schemas.openxmlformats.org/drawingml/2006/table">
            <a:tbl>
              <a:tblPr/>
              <a:tblGrid>
                <a:gridCol w="1988812">
                  <a:extLst>
                    <a:ext uri="{9D8B030D-6E8A-4147-A177-3AD203B41FA5}">
                      <a16:colId xmlns:a16="http://schemas.microsoft.com/office/drawing/2014/main" val="516854423"/>
                    </a:ext>
                  </a:extLst>
                </a:gridCol>
                <a:gridCol w="2327234">
                  <a:extLst>
                    <a:ext uri="{9D8B030D-6E8A-4147-A177-3AD203B41FA5}">
                      <a16:colId xmlns:a16="http://schemas.microsoft.com/office/drawing/2014/main" val="389322339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757001556"/>
                    </a:ext>
                  </a:extLst>
                </a:gridCol>
                <a:gridCol w="1856154">
                  <a:extLst>
                    <a:ext uri="{9D8B030D-6E8A-4147-A177-3AD203B41FA5}">
                      <a16:colId xmlns:a16="http://schemas.microsoft.com/office/drawing/2014/main" val="2438991883"/>
                    </a:ext>
                  </a:extLst>
                </a:gridCol>
              </a:tblGrid>
              <a:tr h="1263885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effectLst/>
                          <a:latin typeface="Calibri" panose="020F0502020204030204" pitchFamily="34" charset="0"/>
                        </a:rPr>
                        <a:t>Gads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r>
                        <a:rPr lang="lv-LV" sz="2000" noProof="0" dirty="0" err="1">
                          <a:effectLst/>
                          <a:latin typeface="Calibri" panose="020F0502020204030204" pitchFamily="34" charset="0"/>
                        </a:rPr>
                        <a:t>opējais</a:t>
                      </a:r>
                      <a:r>
                        <a:rPr lang="lv-LV" sz="2000" dirty="0">
                          <a:effectLst/>
                          <a:latin typeface="Calibri" panose="020F0502020204030204" pitchFamily="34" charset="0"/>
                        </a:rPr>
                        <a:t> iepirkumu skaits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effectLst/>
                          <a:latin typeface="Calibri" panose="020F0502020204030204" pitchFamily="34" charset="0"/>
                        </a:rPr>
                        <a:t>No tiem </a:t>
                      </a:r>
                      <a:r>
                        <a:rPr lang="lv-LV" sz="20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ZAĻIE</a:t>
                      </a:r>
                      <a:endParaRPr lang="lv-LV" sz="2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effectLst/>
                          <a:latin typeface="Calibri" panose="020F0502020204030204" pitchFamily="34" charset="0"/>
                        </a:rPr>
                        <a:t>Saimnieciski visizdevīgākais</a:t>
                      </a:r>
                      <a:r>
                        <a:rPr lang="en-US" sz="200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lv-LV" sz="2000" dirty="0">
                          <a:effectLst/>
                          <a:latin typeface="Calibri" panose="020F0502020204030204" pitchFamily="34" charset="0"/>
                        </a:rPr>
                        <a:t>vērtēšanas kritērijs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102098"/>
                  </a:ext>
                </a:extLst>
              </a:tr>
              <a:tr h="369277">
                <a:tc>
                  <a:txBody>
                    <a:bodyPr/>
                    <a:lstStyle/>
                    <a:p>
                      <a:pPr algn="l"/>
                      <a:r>
                        <a:rPr lang="lv-LV" sz="2000" dirty="0">
                          <a:effectLst/>
                          <a:latin typeface="Calibri" panose="020F0502020204030204" pitchFamily="34" charset="0"/>
                        </a:rPr>
                        <a:t>2019.gadā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lv-LV" sz="2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129909"/>
                  </a:ext>
                </a:extLst>
              </a:tr>
              <a:tr h="369277">
                <a:tc>
                  <a:txBody>
                    <a:bodyPr/>
                    <a:lstStyle/>
                    <a:p>
                      <a:pPr algn="l"/>
                      <a:r>
                        <a:rPr lang="lv-LV" sz="2000" dirty="0">
                          <a:effectLst/>
                          <a:latin typeface="Calibri" panose="020F0502020204030204" pitchFamily="34" charset="0"/>
                        </a:rPr>
                        <a:t>2020.gadā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9653173"/>
                  </a:ext>
                </a:extLst>
              </a:tr>
              <a:tr h="369277">
                <a:tc>
                  <a:txBody>
                    <a:bodyPr/>
                    <a:lstStyle/>
                    <a:p>
                      <a:pPr algn="l"/>
                      <a:r>
                        <a:rPr lang="lv-LV" sz="2000" dirty="0">
                          <a:effectLst/>
                          <a:latin typeface="Calibri" panose="020F0502020204030204" pitchFamily="34" charset="0"/>
                        </a:rPr>
                        <a:t>2021.gadā (līdz</a:t>
                      </a:r>
                      <a:r>
                        <a:rPr lang="en-US" sz="200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lv-LV" sz="2000" dirty="0">
                          <a:effectLst/>
                          <a:latin typeface="Calibri" panose="020F0502020204030204" pitchFamily="34" charset="0"/>
                        </a:rPr>
                        <a:t>novembrim)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925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4717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DB7A2-9DE0-4BDC-8880-9D5F725C1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1949"/>
            <a:ext cx="10972800" cy="975238"/>
          </a:xfrm>
        </p:spPr>
        <p:txBody>
          <a:bodyPr>
            <a:noAutofit/>
          </a:bodyPr>
          <a:lstStyle/>
          <a:p>
            <a:r>
              <a:rPr lang="lv-LV" sz="3200" dirty="0"/>
              <a:t>Darbinieku veselības apdrošināšana (ID Nr. RTU-2021/3)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7EC517-500D-4BC1-87F6-270B594D61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lv-LV"/>
              <a:t>Rīgas Tehniskā universitāte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44D8544-8FED-49AD-8A00-9EB628FCF6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4975828"/>
              </p:ext>
            </p:extLst>
          </p:nvPr>
        </p:nvGraphicFramePr>
        <p:xfrm>
          <a:off x="609600" y="1453932"/>
          <a:ext cx="10972800" cy="48188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28697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8F391-66A6-4F8A-B743-1F19D639A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Vērtēšanas kritēriji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4CD8F8-96EA-4587-91BD-2F74BD5E89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lv-LV"/>
              <a:t>Rīgas Tehniskā universitāte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82172F9-885C-4BD6-B7E4-C5FD4C0F49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147530"/>
              </p:ext>
            </p:extLst>
          </p:nvPr>
        </p:nvGraphicFramePr>
        <p:xfrm>
          <a:off x="1408176" y="1298448"/>
          <a:ext cx="9226295" cy="45171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9395">
                  <a:extLst>
                    <a:ext uri="{9D8B030D-6E8A-4147-A177-3AD203B41FA5}">
                      <a16:colId xmlns:a16="http://schemas.microsoft.com/office/drawing/2014/main" val="3402990814"/>
                    </a:ext>
                  </a:extLst>
                </a:gridCol>
                <a:gridCol w="4977846">
                  <a:extLst>
                    <a:ext uri="{9D8B030D-6E8A-4147-A177-3AD203B41FA5}">
                      <a16:colId xmlns:a16="http://schemas.microsoft.com/office/drawing/2014/main" val="965123811"/>
                    </a:ext>
                  </a:extLst>
                </a:gridCol>
                <a:gridCol w="3519054">
                  <a:extLst>
                    <a:ext uri="{9D8B030D-6E8A-4147-A177-3AD203B41FA5}">
                      <a16:colId xmlns:a16="http://schemas.microsoft.com/office/drawing/2014/main" val="367229554"/>
                    </a:ext>
                  </a:extLst>
                </a:gridCol>
              </a:tblGrid>
              <a:tr h="11292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</a:rPr>
                        <a:t>Nr.</a:t>
                      </a:r>
                      <a:endParaRPr lang="lv-LV" sz="2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</a:rPr>
                        <a:t>p.k.</a:t>
                      </a:r>
                      <a:endParaRPr lang="lv-LV" sz="2400" dirty="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85090" marR="88265"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</a:rPr>
                        <a:t>Vērtēšanas kritēriji</a:t>
                      </a:r>
                      <a:endParaRPr lang="lv-LV" sz="2400" dirty="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</a:rPr>
                        <a:t>Maksimālais iespējamo</a:t>
                      </a:r>
                      <a:endParaRPr lang="lv-LV" sz="2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</a:rPr>
                        <a:t>punktu skaits</a:t>
                      </a:r>
                      <a:endParaRPr lang="lv-LV" sz="2400" dirty="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51363037"/>
                  </a:ext>
                </a:extLst>
              </a:tr>
              <a:tr h="11292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>
                          <a:effectLst/>
                        </a:rPr>
                        <a:t>P1.</a:t>
                      </a:r>
                      <a:endParaRPr lang="lv-LV" sz="240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85090" marR="88265" algn="just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</a:rPr>
                        <a:t>Pretendenta piedāvātā cena (Finanšu piedāvājums)</a:t>
                      </a:r>
                      <a:endParaRPr lang="lv-LV" sz="2400" dirty="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</a:rPr>
                        <a:t>10</a:t>
                      </a:r>
                      <a:endParaRPr lang="lv-LV" sz="2400" dirty="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85176831"/>
                  </a:ext>
                </a:extLst>
              </a:tr>
              <a:tr h="16939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>
                          <a:effectLst/>
                        </a:rPr>
                        <a:t>P2.</a:t>
                      </a:r>
                      <a:endParaRPr lang="lv-LV" sz="240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85090" marR="88265" algn="just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</a:rPr>
                        <a:t>Piedāvājuma kvalitāte (Tehniskais piedāvājums – veselības aprūpes pakalpojumi)</a:t>
                      </a:r>
                      <a:endParaRPr lang="lv-LV" sz="2400" dirty="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</a:rPr>
                        <a:t>90</a:t>
                      </a:r>
                      <a:endParaRPr lang="lv-LV" sz="2400" dirty="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04900383"/>
                  </a:ext>
                </a:extLst>
              </a:tr>
              <a:tr h="564641"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</a:rPr>
                        <a:t>KOPĀ:</a:t>
                      </a:r>
                      <a:endParaRPr lang="lv-LV" sz="2400" dirty="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</a:rPr>
                        <a:t>100</a:t>
                      </a:r>
                      <a:endParaRPr lang="lv-LV" sz="2400" dirty="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00542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6066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380B7-7693-4937-9F47-D99EB1560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Konkursa norise un rezultāti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1EBF6B-55BE-49B1-983B-FE078C6D7B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lv-LV"/>
              <a:t>Rīgas Tehniskā universitāte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6F28C42-9D47-47FC-81BF-C685FE7259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0524450"/>
              </p:ext>
            </p:extLst>
          </p:nvPr>
        </p:nvGraphicFramePr>
        <p:xfrm>
          <a:off x="609600" y="1453931"/>
          <a:ext cx="10972800" cy="48188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23749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C744D-1CD1-46CE-A339-6BF7F9436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1949"/>
            <a:ext cx="10972800" cy="1260374"/>
          </a:xfrm>
        </p:spPr>
        <p:txBody>
          <a:bodyPr>
            <a:noAutofit/>
          </a:bodyPr>
          <a:lstStyle/>
          <a:p>
            <a:r>
              <a:rPr lang="lv-LV" sz="2400" dirty="0"/>
              <a:t>Zinātniskās aparatūras un aprīkojuma iegāde RTU </a:t>
            </a:r>
            <a:r>
              <a:rPr lang="lv-LV" sz="2400" dirty="0" err="1"/>
              <a:t>Mašīnzinību</a:t>
            </a:r>
            <a:r>
              <a:rPr lang="lv-LV" sz="2400" dirty="0"/>
              <a:t>, transporta un aeronautikas fakultātei: spektrometrs (ID Nr. RTU-2020/32</a:t>
            </a:r>
            <a:r>
              <a:rPr lang="en-US" sz="2400" dirty="0"/>
              <a:t>)</a:t>
            </a:r>
            <a:endParaRPr lang="lv-LV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1ED4FC-2A51-4EF6-B8AA-9F129BE7D1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lv-LV"/>
              <a:t>Rīgas Tehniskā universitāte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5D6858A-5ECE-4E81-B4FF-DB17F02D99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0225028"/>
              </p:ext>
            </p:extLst>
          </p:nvPr>
        </p:nvGraphicFramePr>
        <p:xfrm>
          <a:off x="609600" y="1907458"/>
          <a:ext cx="10972800" cy="39918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E3FFF51A-0B42-4EFD-AB35-8681C13724F9}"/>
              </a:ext>
            </a:extLst>
          </p:cNvPr>
          <p:cNvSpPr/>
          <p:nvPr/>
        </p:nvSpPr>
        <p:spPr>
          <a:xfrm>
            <a:off x="835231" y="5899355"/>
            <a:ext cx="107471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lv-LV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Konkurss tik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lv-LV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rīkots Eiropas Savienības fonda projekta “Rīgas Tehniskās universitātes Inženierzinātņu un viedo tehnoloģiju centra infrastruktūras attīstība Viedās specializācijas jomās”, Vienošanās Nr.1.1.1.4/17/I/004</a:t>
            </a:r>
            <a:endParaRPr lang="lv-LV" sz="1400" dirty="0"/>
          </a:p>
        </p:txBody>
      </p:sp>
    </p:spTree>
    <p:extLst>
      <p:ext uri="{BB962C8B-B14F-4D97-AF65-F5344CB8AC3E}">
        <p14:creationId xmlns:p14="http://schemas.microsoft.com/office/powerpoint/2010/main" val="61824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4999A-40BE-49B7-96A5-D940A407E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Vērtēšanas kritēriji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3D2C261-D2C8-4C52-A058-ABA3DC4A92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lv-LV"/>
              <a:t>Rīgas Tehniskā universitāte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523E7AB-80D2-4129-A686-3A02FC4883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1455692"/>
              </p:ext>
            </p:extLst>
          </p:nvPr>
        </p:nvGraphicFramePr>
        <p:xfrm>
          <a:off x="685800" y="1335024"/>
          <a:ext cx="10451592" cy="47365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6262">
                  <a:extLst>
                    <a:ext uri="{9D8B030D-6E8A-4147-A177-3AD203B41FA5}">
                      <a16:colId xmlns:a16="http://schemas.microsoft.com/office/drawing/2014/main" val="2774605415"/>
                    </a:ext>
                  </a:extLst>
                </a:gridCol>
                <a:gridCol w="5638927">
                  <a:extLst>
                    <a:ext uri="{9D8B030D-6E8A-4147-A177-3AD203B41FA5}">
                      <a16:colId xmlns:a16="http://schemas.microsoft.com/office/drawing/2014/main" val="3004386321"/>
                    </a:ext>
                  </a:extLst>
                </a:gridCol>
                <a:gridCol w="3986403">
                  <a:extLst>
                    <a:ext uri="{9D8B030D-6E8A-4147-A177-3AD203B41FA5}">
                      <a16:colId xmlns:a16="http://schemas.microsoft.com/office/drawing/2014/main" val="1046313414"/>
                    </a:ext>
                  </a:extLst>
                </a:gridCol>
              </a:tblGrid>
              <a:tr h="15788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400">
                          <a:effectLst/>
                        </a:rPr>
                        <a:t>Nr.</a:t>
                      </a:r>
                      <a:endParaRPr lang="lv-LV" sz="2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400">
                          <a:effectLst/>
                        </a:rPr>
                        <a:t>p.k.</a:t>
                      </a:r>
                      <a:endParaRPr lang="lv-LV" sz="280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85090" marR="88265" algn="ctr">
                        <a:spcAft>
                          <a:spcPts val="0"/>
                        </a:spcAft>
                      </a:pPr>
                      <a:r>
                        <a:rPr lang="lv-LV" sz="2400">
                          <a:effectLst/>
                        </a:rPr>
                        <a:t>Vērtēšanas kritēriji</a:t>
                      </a:r>
                      <a:endParaRPr lang="lv-LV" sz="280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400">
                          <a:effectLst/>
                        </a:rPr>
                        <a:t>Maksimālais iespējamo</a:t>
                      </a:r>
                      <a:endParaRPr lang="lv-LV" sz="2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400">
                          <a:effectLst/>
                        </a:rPr>
                        <a:t>punktu skaits</a:t>
                      </a:r>
                      <a:endParaRPr lang="lv-LV" sz="280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79463845"/>
                  </a:ext>
                </a:extLst>
              </a:tr>
              <a:tr h="15788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400">
                          <a:effectLst/>
                        </a:rPr>
                        <a:t>P1.</a:t>
                      </a:r>
                      <a:endParaRPr lang="lv-LV" sz="280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85090" marR="88265" algn="just">
                        <a:spcAft>
                          <a:spcPts val="0"/>
                        </a:spcAft>
                      </a:pPr>
                      <a:r>
                        <a:rPr lang="lv-LV" sz="2400">
                          <a:effectLst/>
                        </a:rPr>
                        <a:t>Pretendenta piedāvātā cena (Finanšu piedāvājums)</a:t>
                      </a:r>
                      <a:endParaRPr lang="lv-LV" sz="280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400">
                          <a:effectLst/>
                        </a:rPr>
                        <a:t>40</a:t>
                      </a:r>
                      <a:endParaRPr lang="lv-LV" sz="280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01703141"/>
                  </a:ext>
                </a:extLst>
              </a:tr>
              <a:tr h="7894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400">
                          <a:effectLst/>
                        </a:rPr>
                        <a:t>P2.</a:t>
                      </a:r>
                      <a:endParaRPr lang="lv-LV" sz="280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85090" marR="88265" algn="just">
                        <a:spcAft>
                          <a:spcPts val="0"/>
                        </a:spcAft>
                      </a:pPr>
                      <a:r>
                        <a:rPr lang="lv-LV" sz="2400">
                          <a:effectLst/>
                        </a:rPr>
                        <a:t>Tehniskā funkcionalitāte</a:t>
                      </a:r>
                      <a:endParaRPr lang="lv-LV" sz="280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400">
                          <a:effectLst/>
                        </a:rPr>
                        <a:t>60</a:t>
                      </a:r>
                      <a:endParaRPr lang="lv-LV" sz="280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31105990"/>
                  </a:ext>
                </a:extLst>
              </a:tr>
              <a:tr h="789432"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v-LV" sz="2400">
                          <a:effectLst/>
                        </a:rPr>
                        <a:t>KOPĀ:</a:t>
                      </a:r>
                      <a:endParaRPr lang="lv-LV" sz="280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400" dirty="0">
                          <a:effectLst/>
                        </a:rPr>
                        <a:t>100</a:t>
                      </a:r>
                      <a:endParaRPr lang="lv-LV" sz="2800" dirty="0">
                        <a:solidFill>
                          <a:srgbClr val="000000"/>
                        </a:solidFill>
                        <a:effectLst/>
                        <a:latin typeface="Museo Sans For Dell 100"/>
                        <a:ea typeface="Calibri" panose="020F0502020204030204" pitchFamily="34" charset="0"/>
                        <a:cs typeface="Museo Sans For Dell 10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6690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6301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6424A-C104-4A8F-9306-603A410EB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Konkursa norise un rezultāti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ED29DBC-0ACA-4B14-9A3C-119BF508B6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lv-LV"/>
              <a:t>Rīgas Tehniskā universitāte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25FE039-FE2D-4E65-B58F-504074F17D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92429"/>
              </p:ext>
            </p:extLst>
          </p:nvPr>
        </p:nvGraphicFramePr>
        <p:xfrm>
          <a:off x="609600" y="1453932"/>
          <a:ext cx="10972800" cy="4578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4237214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L_Ekspresis_PPT_pamatne">
  <a:themeElements>
    <a:clrScheme name="Custom 6">
      <a:dk1>
        <a:srgbClr val="005551"/>
      </a:dk1>
      <a:lt1>
        <a:srgbClr val="FFFFFF"/>
      </a:lt1>
      <a:dk2>
        <a:srgbClr val="005551"/>
      </a:dk2>
      <a:lt2>
        <a:srgbClr val="FFFFFF"/>
      </a:lt2>
      <a:accent1>
        <a:srgbClr val="005551"/>
      </a:accent1>
      <a:accent2>
        <a:srgbClr val="BDCF3C"/>
      </a:accent2>
      <a:accent3>
        <a:srgbClr val="B72E91"/>
      </a:accent3>
      <a:accent4>
        <a:srgbClr val="27C4A6"/>
      </a:accent4>
      <a:accent5>
        <a:srgbClr val="FFC832"/>
      </a:accent5>
      <a:accent6>
        <a:srgbClr val="00B9F1"/>
      </a:accent6>
      <a:hlink>
        <a:srgbClr val="8B5BA4"/>
      </a:hlink>
      <a:folHlink>
        <a:srgbClr val="BFBFB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Custom 6">
    <a:dk1>
      <a:srgbClr val="005551"/>
    </a:dk1>
    <a:lt1>
      <a:srgbClr val="FFFFFF"/>
    </a:lt1>
    <a:dk2>
      <a:srgbClr val="005551"/>
    </a:dk2>
    <a:lt2>
      <a:srgbClr val="FFFFFF"/>
    </a:lt2>
    <a:accent1>
      <a:srgbClr val="005551"/>
    </a:accent1>
    <a:accent2>
      <a:srgbClr val="BDCF3C"/>
    </a:accent2>
    <a:accent3>
      <a:srgbClr val="B72E91"/>
    </a:accent3>
    <a:accent4>
      <a:srgbClr val="27C4A6"/>
    </a:accent4>
    <a:accent5>
      <a:srgbClr val="FFC832"/>
    </a:accent5>
    <a:accent6>
      <a:srgbClr val="00B9F1"/>
    </a:accent6>
    <a:hlink>
      <a:srgbClr val="8B5BA4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21110</TotalTime>
  <Words>1329</Words>
  <Application>Microsoft Office PowerPoint</Application>
  <PresentationFormat>Widescreen</PresentationFormat>
  <Paragraphs>182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Museo Sans For Dell 100</vt:lpstr>
      <vt:lpstr>Times New Roman</vt:lpstr>
      <vt:lpstr>Wingdings</vt:lpstr>
      <vt:lpstr>L_Ekspresis_PPT_pamatne</vt:lpstr>
      <vt:lpstr>PowerPoint Presentation</vt:lpstr>
      <vt:lpstr>Saturs</vt:lpstr>
      <vt:lpstr>RTU iepirkumi skaitļos</vt:lpstr>
      <vt:lpstr>Darbinieku veselības apdrošināšana (ID Nr. RTU-2021/3)</vt:lpstr>
      <vt:lpstr>Vērtēšanas kritēriji</vt:lpstr>
      <vt:lpstr>Konkursa norise un rezultāti</vt:lpstr>
      <vt:lpstr>Zinātniskās aparatūras un aprīkojuma iegāde RTU Mašīnzinību, transporta un aeronautikas fakultātei: spektrometrs (ID Nr. RTU-2020/32)</vt:lpstr>
      <vt:lpstr>Vērtēšanas kritēriji</vt:lpstr>
      <vt:lpstr>Konkursa norise un rezultāti</vt:lpstr>
      <vt:lpstr>Gala lietotāja stāsts</vt:lpstr>
      <vt:lpstr>Secinājumi – matemātika vai māksla?</vt:lpstr>
      <vt:lpstr>Paldies</vt:lpstr>
    </vt:vector>
  </TitlesOfParts>
  <Company>ESM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JZ</dc:creator>
  <cp:lastModifiedBy>Mārtiņš Briedis</cp:lastModifiedBy>
  <cp:revision>291</cp:revision>
  <dcterms:created xsi:type="dcterms:W3CDTF">2015-01-14T08:45:22Z</dcterms:created>
  <dcterms:modified xsi:type="dcterms:W3CDTF">2021-11-24T13:00:44Z</dcterms:modified>
</cp:coreProperties>
</file>