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7" Type="http://schemas.microsoft.com/office/2020/02/relationships/classificationlabels" Target="docMetadata/LabelInfo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304" r:id="rId6"/>
    <p:sldId id="311" r:id="rId7"/>
    <p:sldId id="310" r:id="rId8"/>
    <p:sldId id="305" r:id="rId9"/>
    <p:sldId id="308" r:id="rId10"/>
    <p:sldId id="3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805E"/>
    <a:srgbClr val="0078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5226" autoAdjust="0"/>
  </p:normalViewPr>
  <p:slideViewPr>
    <p:cSldViewPr snapToGrid="0">
      <p:cViewPr>
        <p:scale>
          <a:sx n="66" d="100"/>
          <a:sy n="66" d="100"/>
        </p:scale>
        <p:origin x="1090" y="29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5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8E7403-EB4A-4177-AFCE-6A9D7B160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49177-C030-4043-9380-EA6E4C94A1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7415F-6970-4DE4-93F1-94FEF07D0F1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C83CE-EC9B-40C4-BD7A-48797AE5B1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9A75D-9B4E-4704-98C7-2A42472F11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C6D6D-E986-427F-AD9C-4E9408DDB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74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6E6E5-5A19-4AE7-8D4E-049C5315C9A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A580F-E35D-42E1-AF82-E41CC201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80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4A46A-06E0-4B10-B874-2B434C3E2E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1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39D4E6-49E3-4273-9EDF-AD58558B9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Click to edit Master title style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D8936-4795-43B2-9C32-4BE93A6721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34" y="5220450"/>
            <a:ext cx="3380437" cy="5707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6C8B8511-EE4E-4935-ABB8-E8C2FCB1C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6158" y="0"/>
            <a:ext cx="7315841" cy="6858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39FAB6-0B6C-402C-A107-EFFF82281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DBE487E6-4032-4195-9823-685A3937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0BD36B16-3F07-4955-8D4D-BC0FD17C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/>
          <a:lstStyle/>
          <a:p>
            <a:fld id="{E30AF5A0-43BB-4336-8627-9123B9144D80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‹#›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73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4246B94A-8C64-4FBA-B409-1F9487E1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6F075D-9008-4BD3-A772-7AF7AD667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185B95-5C0F-400E-B7DF-8FF843290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2003375"/>
            <a:ext cx="5094288" cy="5267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C725AFD-5A48-451D-B91D-9E63953F8E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1176"/>
            <a:ext cx="5094673" cy="32735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ACDC650-288E-4CF5-8546-9F2D5CEC88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7611" y="2003375"/>
            <a:ext cx="5094288" cy="5267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956E1F7E-0B80-40DB-8F21-F06D9DD562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97226" y="2551176"/>
            <a:ext cx="5094673" cy="32735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en-US" dirty="0"/>
              <a:t>Insert text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1B92C0-6B36-412A-9A49-16AB59FF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B4EFB36A-E4FD-4966-A091-9BDAF299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9B52EA1F-D8D0-4F42-B00A-F0E943F8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498A6230-35B8-4147-9494-90708BFC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E30AF5A0-43BB-4336-8627-9123B914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C332FB-CD3F-4398-958A-CBE45129A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9">
            <a:extLst>
              <a:ext uri="{FF2B5EF4-FFF2-40B4-BE49-F238E27FC236}">
                <a16:creationId xmlns:a16="http://schemas.microsoft.com/office/drawing/2014/main" id="{E566CA14-5018-43EE-BB8F-E12209B2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A76201F-C7C2-400C-BE9B-F185A832C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099" y="2005870"/>
            <a:ext cx="3390161" cy="526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A742F7E8-0787-4D2C-B53F-B62C309ED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2345"/>
            <a:ext cx="3390161" cy="32728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178B9A-B987-49A0-B73F-70B855C424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0919" y="2005870"/>
            <a:ext cx="3390161" cy="526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07D5990-6E05-4ECC-B930-EA5CF0774CF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0919" y="2552345"/>
            <a:ext cx="3390161" cy="32728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6A58550-98E5-4548-82F6-EE971733A7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739" y="2005870"/>
            <a:ext cx="3390161" cy="526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6B90AFA0-EDA3-4F21-A480-F56AA1D0BEB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01739" y="2552345"/>
            <a:ext cx="3390161" cy="32728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en-US" dirty="0"/>
              <a:t>Insert text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46E7C8-F905-4B13-8FD6-185A04184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A0E3EE3A-87F3-4F60-90D8-938E4BBC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F1449B0C-8214-4186-9666-E63CCA09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F5DDBFC0-CC80-4B03-B5F5-3C57166D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E30AF5A0-43BB-4336-8627-9123B914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5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1BF5DB-2BF3-4196-B1CF-82B7CDCC0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87523" y="729692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2">
            <a:extLst>
              <a:ext uri="{FF2B5EF4-FFF2-40B4-BE49-F238E27FC236}">
                <a16:creationId xmlns:a16="http://schemas.microsoft.com/office/drawing/2014/main" id="{168DC13D-FFC6-4CC5-B9F8-B3B09610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511" y="909639"/>
            <a:ext cx="3703856" cy="12906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" name="Picture Placeholder 37">
            <a:extLst>
              <a:ext uri="{FF2B5EF4-FFF2-40B4-BE49-F238E27FC236}">
                <a16:creationId xmlns:a16="http://schemas.microsoft.com/office/drawing/2014/main" id="{F1AD5C34-DDA9-421B-A3C2-4D014B3D3F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383" y="723900"/>
            <a:ext cx="3179762" cy="216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3" name="Picture Placeholder 43">
            <a:extLst>
              <a:ext uri="{FF2B5EF4-FFF2-40B4-BE49-F238E27FC236}">
                <a16:creationId xmlns:a16="http://schemas.microsoft.com/office/drawing/2014/main" id="{11508423-C6F4-4605-9E6D-1ED73334D0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5383" y="3048000"/>
            <a:ext cx="3178175" cy="308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1692DD91-8169-4A90-9D17-8A60286225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40188" y="723900"/>
            <a:ext cx="3371850" cy="315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4" name="Picture Placeholder 45">
            <a:extLst>
              <a:ext uri="{FF2B5EF4-FFF2-40B4-BE49-F238E27FC236}">
                <a16:creationId xmlns:a16="http://schemas.microsoft.com/office/drawing/2014/main" id="{30A5BEAE-CA80-4FFD-8DD4-5B7413AF51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39608" y="4038600"/>
            <a:ext cx="3371659" cy="209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4B2044C0-1C45-402D-BC20-0EB82BDB4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7510" y="2380221"/>
            <a:ext cx="3703856" cy="38664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Footer Placeholder 7">
            <a:extLst>
              <a:ext uri="{FF2B5EF4-FFF2-40B4-BE49-F238E27FC236}">
                <a16:creationId xmlns:a16="http://schemas.microsoft.com/office/drawing/2014/main" id="{30EE29E3-4F8E-469E-9B99-E2917609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5" name="Date Placeholder 6">
            <a:extLst>
              <a:ext uri="{FF2B5EF4-FFF2-40B4-BE49-F238E27FC236}">
                <a16:creationId xmlns:a16="http://schemas.microsoft.com/office/drawing/2014/main" id="{58513823-D81E-4B8B-85E6-EB11EA54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Slide Number Placeholder 8">
            <a:extLst>
              <a:ext uri="{FF2B5EF4-FFF2-40B4-BE49-F238E27FC236}">
                <a16:creationId xmlns:a16="http://schemas.microsoft.com/office/drawing/2014/main" id="{9D43A613-4A7D-4C9F-B407-154A1FB8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DE330D17-32E5-404A-9262-6A998ABC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0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2404A1-BF4E-4858-BD1C-1BEFE71B6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053544-3012-4C81-98D6-E2665A3A3F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C177CBDB-952D-484B-B43B-F988558931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100" y="727075"/>
            <a:ext cx="5176838" cy="30718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D789E88D-76E7-4745-B062-102E233A67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6800" y="727075"/>
            <a:ext cx="5245100" cy="3070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3A5CE3-0C01-4DBF-926A-2F9BFD043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4144434"/>
            <a:ext cx="106299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083D82F8-F43B-4D01-891B-F77BC6F6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B8CBC856-A31F-40C2-B7EA-91B860D3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966FFB51-C55B-469E-B3C6-1A636992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3D7EE4-1EDB-42FD-B6B7-A82C9F31F0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97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695A76E-1EF3-4F47-9E87-6FCAB7D5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/>
              <a:t>Click to edit Master title style</a:t>
            </a:r>
            <a:endParaRPr lang="en-US" sz="400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EAD023B5-9ABC-4D4A-A1AD-D4D83D6621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487679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FB647-646C-4130-9EF5-C19C686B1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9D5546-AD01-4B29-B174-EDA710510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3B2F557-7BE5-4154-A82F-928EE54A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1723F54-B646-4D12-AEA1-08269C25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/>
          <a:lstStyle/>
          <a:p>
            <a:fld id="{E30AF5A0-43BB-4336-8627-9123B914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4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C8837BA0-445B-4D04-ADA9-C65084B1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904730"/>
            <a:ext cx="4152900" cy="16525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0CFA4CCF-323F-4998-B6BF-56207329C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975" y="952368"/>
            <a:ext cx="6257926" cy="17738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FFF70A-3EED-4002-B2F8-FB8301C80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D78C1EE-0224-4362-B796-4CC7B0699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099" y="3048000"/>
            <a:ext cx="5133990" cy="27375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2C1748F4-2D05-4407-8CB0-D854F9602D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9621" y="3048000"/>
            <a:ext cx="5182278" cy="27375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59837BA4-E3C3-4F0D-A113-75128BC0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9DE415B0-F0C3-4971-8C76-0D54D640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/>
          <a:lstStyle/>
          <a:p>
            <a:fld id="{A53D7EE4-1EDB-42FD-B6B7-A82C9F31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0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Subtitle 11">
            <a:extLst>
              <a:ext uri="{FF2B5EF4-FFF2-40B4-BE49-F238E27FC236}">
                <a16:creationId xmlns:a16="http://schemas.microsoft.com/office/drawing/2014/main" id="{13C3C1EB-2C5B-4710-893A-9DD6284D5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4785543"/>
            <a:ext cx="4857857" cy="1005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E335E712-C7FD-4BAC-B89C-58AF6594A4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5100" y="0"/>
            <a:ext cx="56769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E8A8BA-B48F-4CEA-A820-8955D55D0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73827594-6872-46D7-837D-1873234E3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2165" y="6275070"/>
            <a:ext cx="3501017" cy="365125"/>
          </a:xfrm>
        </p:spPr>
        <p:txBody>
          <a:bodyPr/>
          <a:lstStyle>
            <a:lvl1pPr>
              <a:defRPr/>
            </a:lvl1pPr>
          </a:lstStyle>
          <a:p>
            <a:r>
              <a:rPr lang="lv-LV" dirty="0"/>
              <a:t>SAIMNIECISKAIS IZDEVĪGUSM AR INOVĀCIOJĀM SAISTĪTOS IEPIRKUMOS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5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9D49AB0A-D330-4415-9B9C-C769A852D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 err="1"/>
              <a:t>ClICK</a:t>
            </a:r>
            <a:r>
              <a:rPr lang="en-US" dirty="0"/>
              <a:t> TO ADD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EFB8CD-537B-4E5E-8F93-82EED2C8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CA687-1C2C-48EE-99B9-EC8CF30289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35088" y="1995488"/>
            <a:ext cx="9521825" cy="4051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8135C37F-29C2-41B0-B777-64FAC1F7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1" name="Slide Number Placeholder 10">
            <a:extLst>
              <a:ext uri="{FF2B5EF4-FFF2-40B4-BE49-F238E27FC236}">
                <a16:creationId xmlns:a16="http://schemas.microsoft.com/office/drawing/2014/main" id="{13980C1F-6344-4AC2-8573-0D9F353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9836" y="6323475"/>
            <a:ext cx="672354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0303F77D-1BEF-481A-B8C1-15974ED46E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Attēls 9">
            <a:extLst>
              <a:ext uri="{FF2B5EF4-FFF2-40B4-BE49-F238E27FC236}">
                <a16:creationId xmlns:a16="http://schemas.microsoft.com/office/drawing/2014/main" id="{06F9A5C6-400D-496B-BF3E-16D6C50E0ABD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8892" y="5969001"/>
            <a:ext cx="1777859" cy="705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27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D5221BF9-9559-4D62-ADC6-236297014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 err="1"/>
              <a:t>ClICK</a:t>
            </a:r>
            <a:r>
              <a:rPr lang="en-US" dirty="0"/>
              <a:t>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B4C3E1-495D-437D-A1DB-87F3028BB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AB131D-0F50-4923-96D1-8C59A3D8EEC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2875" y="2386654"/>
            <a:ext cx="8663075" cy="33108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F30DBE8A-9D17-4F79-86F8-9FEA11DF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C9023F8-E1A8-4C1E-B745-6658DCD6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E51CCEBF-A77A-4DDA-94D4-73646D55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0303F77D-1BEF-481A-B8C1-15974ED4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9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371D84D-B708-4A20-8D50-CDA4E3EC6F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00476 w 12192000"/>
              <a:gd name="connsiteY0" fmla="*/ 6126480 h 6858000"/>
              <a:gd name="connsiteX1" fmla="*/ 800476 w 12192000"/>
              <a:gd name="connsiteY1" fmla="*/ 6144768 h 6858000"/>
              <a:gd name="connsiteX2" fmla="*/ 11407516 w 12192000"/>
              <a:gd name="connsiteY2" fmla="*/ 6144768 h 6858000"/>
              <a:gd name="connsiteX3" fmla="*/ 11407516 w 12192000"/>
              <a:gd name="connsiteY3" fmla="*/ 6126480 h 6858000"/>
              <a:gd name="connsiteX4" fmla="*/ 800476 w 12192000"/>
              <a:gd name="connsiteY4" fmla="*/ 701040 h 6858000"/>
              <a:gd name="connsiteX5" fmla="*/ 800476 w 12192000"/>
              <a:gd name="connsiteY5" fmla="*/ 746759 h 6858000"/>
              <a:gd name="connsiteX6" fmla="*/ 11407516 w 12192000"/>
              <a:gd name="connsiteY6" fmla="*/ 746759 h 6858000"/>
              <a:gd name="connsiteX7" fmla="*/ 11407516 w 12192000"/>
              <a:gd name="connsiteY7" fmla="*/ 70104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800476" y="6126480"/>
                </a:moveTo>
                <a:lnTo>
                  <a:pt x="800476" y="6144768"/>
                </a:lnTo>
                <a:lnTo>
                  <a:pt x="11407516" y="6144768"/>
                </a:lnTo>
                <a:lnTo>
                  <a:pt x="11407516" y="6126480"/>
                </a:lnTo>
                <a:close/>
                <a:moveTo>
                  <a:pt x="800476" y="701040"/>
                </a:moveTo>
                <a:lnTo>
                  <a:pt x="800476" y="746759"/>
                </a:lnTo>
                <a:lnTo>
                  <a:pt x="11407516" y="746759"/>
                </a:lnTo>
                <a:lnTo>
                  <a:pt x="11407516" y="70104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03AD3-C316-411C-9844-6C8D950DC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1766" y="1837677"/>
            <a:ext cx="4930901" cy="2334828"/>
          </a:xfrm>
          <a:prstGeom prst="rect">
            <a:avLst/>
          </a:prstGeom>
        </p:spPr>
        <p:txBody>
          <a:bodyPr/>
          <a:lstStyle>
            <a:lvl1pPr algn="r">
              <a:defRPr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00A8C60-C81E-4C2C-AB11-00AE1AC04E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7532" y="4408305"/>
            <a:ext cx="5175797" cy="909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F7D24C8-FDC6-4FCE-85C6-520D6469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50E2155-DD21-4098-82EF-B19C466B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0CB194-35B9-4229-9CFE-5C3B911E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A2AE2B76-F97F-4BE2-8670-72276A5F21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8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1DFFB204-6AE4-4FC9-9B60-312D7206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54F317-DDB0-4841-A973-FFC1296082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0669" y="1789993"/>
            <a:ext cx="11407487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B3A45C-71C1-4ADC-89E0-AF6924CA1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B9239148-0308-46C3-9FF0-4027CC8E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774C5953-38DD-4451-A5AA-9A578D59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39D06D66-ACB3-4B9C-B4EB-FC3EC5BD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0303F77D-1BEF-481A-B8C1-15974ED4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0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BCC9BE23-A0EC-4866-A7A4-FD7255EF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3BC10E-3DDD-4EC5-BD6D-D8D180BF3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D4AD3C-6727-49EE-9625-F87A6B8AE0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5326" y="1940913"/>
            <a:ext cx="10798176" cy="40215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89FA96-DDCF-4A83-91EB-4F5F6179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Date Placeholder 8">
            <a:extLst>
              <a:ext uri="{FF2B5EF4-FFF2-40B4-BE49-F238E27FC236}">
                <a16:creationId xmlns:a16="http://schemas.microsoft.com/office/drawing/2014/main" id="{F7CC7848-0B2C-4FBE-96B0-0717CC5A9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4CD16377-DD1B-4262-BDAE-760577F5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0303F77D-1BEF-481A-B8C1-15974ED4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6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977" y="6335049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7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mailto:l.biezais@lvm.l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AE5B2F-2CD3-4E51-91D5-FEF8CE8FE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320" y="908651"/>
            <a:ext cx="4298322" cy="3640345"/>
          </a:xfrm>
        </p:spPr>
        <p:txBody>
          <a:bodyPr>
            <a:normAutofit/>
          </a:bodyPr>
          <a:lstStyle/>
          <a:p>
            <a:r>
              <a:rPr lang="lv-LV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Saimnieciskais izdevīgums ar inovācijām saistītos iepirkumos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52DE27F-5BED-4BCC-887D-5872F796F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882" y="4706564"/>
            <a:ext cx="3380437" cy="5707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Lauris Biezais</a:t>
            </a:r>
          </a:p>
        </p:txBody>
      </p:sp>
      <p:pic>
        <p:nvPicPr>
          <p:cNvPr id="5" name="Attēls 8" descr="Attēls, kurā ir teksts&#10;&#10;Apraksts ģenerēts automātiski">
            <a:extLst>
              <a:ext uri="{FF2B5EF4-FFF2-40B4-BE49-F238E27FC236}">
                <a16:creationId xmlns:a16="http://schemas.microsoft.com/office/drawing/2014/main" id="{B06264FD-93A8-4551-A4B6-25B24A8B4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2" y="5277312"/>
            <a:ext cx="2366265" cy="990410"/>
          </a:xfrm>
          <a:prstGeom prst="rect">
            <a:avLst/>
          </a:prstGeom>
        </p:spPr>
      </p:pic>
      <p:pic>
        <p:nvPicPr>
          <p:cNvPr id="9" name="Attēla vietturis 7">
            <a:extLst>
              <a:ext uri="{FF2B5EF4-FFF2-40B4-BE49-F238E27FC236}">
                <a16:creationId xmlns:a16="http://schemas.microsoft.com/office/drawing/2014/main" id="{4D3F6EBB-6DAE-448C-9BD7-4C7A972DC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47"/>
          <a:stretch/>
        </p:blipFill>
        <p:spPr>
          <a:xfrm>
            <a:off x="4826642" y="-104076"/>
            <a:ext cx="7546695" cy="700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3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6695695" cy="3871143"/>
          </a:xfrm>
        </p:spPr>
        <p:txBody>
          <a:bodyPr/>
          <a:lstStyle/>
          <a:p>
            <a:r>
              <a:rPr lang="lv-LV" sz="3200" b="1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Kāpēc iepirkumā inovēt?</a:t>
            </a:r>
            <a:endParaRPr lang="en-US" sz="3200" b="1" dirty="0">
              <a:solidFill>
                <a:srgbClr val="0078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Attēls 9">
            <a:extLst>
              <a:ext uri="{FF2B5EF4-FFF2-40B4-BE49-F238E27FC236}">
                <a16:creationId xmlns:a16="http://schemas.microsoft.com/office/drawing/2014/main" id="{DF197E6E-DDC4-4D58-B5A8-CA09B004B5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11" y="5986242"/>
            <a:ext cx="1777859" cy="70569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E3EE37-D355-4F63-BFD5-AFC53DAB548F}"/>
              </a:ext>
            </a:extLst>
          </p:cNvPr>
          <p:cNvSpPr txBox="1"/>
          <p:nvPr/>
        </p:nvSpPr>
        <p:spPr>
          <a:xfrm>
            <a:off x="684642" y="1683206"/>
            <a:ext cx="6894718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«Sabiedrībai par katru publisko iepirkumu ir pamatota interese zināt ne vien to, vai iepirktais risinājums ir formāli atbilstīgs, bet arī to, vai tas rada </a:t>
            </a:r>
            <a:r>
              <a:rPr lang="lv-LV" b="1" i="0" u="none" strike="noStrike" baseline="0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labāko pievienoto vērtību no kvalitātes, izmaksu lietderības un </a:t>
            </a:r>
            <a:r>
              <a:rPr lang="lv-LV" b="1" i="0" u="none" strike="noStrike" baseline="0" dirty="0" err="1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vidiskās</a:t>
            </a:r>
            <a:r>
              <a:rPr lang="lv-LV" b="1" i="0" u="none" strike="noStrike" baseline="0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 sociālās ietekmes viedokļa</a:t>
            </a:r>
            <a:r>
              <a:rPr lang="lv-LV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kā arī to, vai tas rada </a:t>
            </a:r>
            <a:r>
              <a:rPr lang="lv-LV" b="1" i="0" u="none" strike="noStrike" baseline="0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iespējas piegādātāju tirgum</a:t>
            </a:r>
            <a:r>
              <a:rPr lang="lv-LV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lv-LV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Inovācijas iepirkums risina visas minētās problēmas. Tas paver iespējas </a:t>
            </a:r>
            <a:r>
              <a:rPr lang="lv-LV" b="1" i="0" u="none" strike="noStrike" baseline="0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kvalitatīvākiem</a:t>
            </a:r>
            <a:r>
              <a:rPr lang="lv-LV" b="1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</a:t>
            </a:r>
            <a:r>
              <a:rPr lang="lv-LV" b="1" i="0" u="none" strike="noStrike" baseline="0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efektīvākiem</a:t>
            </a:r>
            <a:r>
              <a:rPr lang="lv-LV" b="1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b="1" i="0" u="none" strike="noStrike" baseline="0" dirty="0">
                <a:solidFill>
                  <a:srgbClr val="1C80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risinājumiem, kuru izvēlē piešķirta nozīme </a:t>
            </a:r>
            <a:r>
              <a:rPr lang="lv-LV" b="1" i="0" u="none" strike="noStrike" baseline="0" dirty="0" err="1">
                <a:solidFill>
                  <a:srgbClr val="1C80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vidiskajiem</a:t>
            </a:r>
            <a:r>
              <a:rPr lang="lv-LV" b="1" i="0" u="none" strike="noStrike" baseline="0" dirty="0">
                <a:solidFill>
                  <a:srgbClr val="1C80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 sociālajiem ieguvumiem</a:t>
            </a:r>
            <a:r>
              <a:rPr lang="lv-LV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kā arī </a:t>
            </a:r>
            <a:r>
              <a:rPr lang="lv-LV" b="1" i="0" u="none" strike="noStrike" baseline="0" dirty="0">
                <a:solidFill>
                  <a:srgbClr val="1C80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augstākai izmaksu lietderībai</a:t>
            </a:r>
            <a:r>
              <a:rPr lang="lv-LV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tas arī nodrošina </a:t>
            </a:r>
            <a:r>
              <a:rPr lang="lv-LV" b="1" i="0" u="none" strike="noStrike" baseline="0" dirty="0">
                <a:solidFill>
                  <a:srgbClr val="1C80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jaunas uzņēmējdarbības iespējas uzņēmumiem</a:t>
            </a:r>
            <a:r>
              <a:rPr lang="lv-LV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»*. </a:t>
            </a:r>
          </a:p>
          <a:p>
            <a:pPr algn="just"/>
            <a:endParaRPr lang="lv-LV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lv-LV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Eiropas komisijas 18.06.2021. paziņojums «Ieteikumi par inovācijas iepirkumu»</a:t>
            </a:r>
            <a:endParaRPr lang="lv-LV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9E89FCAC-90DD-4CD9-A0BB-2234ACB7BC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4480" y="0"/>
            <a:ext cx="428752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091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9"/>
            <a:ext cx="6695695" cy="573584"/>
          </a:xfrm>
        </p:spPr>
        <p:txBody>
          <a:bodyPr/>
          <a:lstStyle/>
          <a:p>
            <a:r>
              <a:rPr lang="lv-LV" sz="3200" b="1" dirty="0">
                <a:solidFill>
                  <a:srgbClr val="1C80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Cena vai kvalitātes kritēriji?</a:t>
            </a:r>
            <a:endParaRPr lang="en-US" sz="3200" b="1" dirty="0">
              <a:solidFill>
                <a:srgbClr val="1C805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ttēls 9">
            <a:extLst>
              <a:ext uri="{FF2B5EF4-FFF2-40B4-BE49-F238E27FC236}">
                <a16:creationId xmlns:a16="http://schemas.microsoft.com/office/drawing/2014/main" id="{DF32D92E-7670-4BF8-956C-895AD8ED56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11" y="5986242"/>
            <a:ext cx="1777859" cy="7056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779E58-BEB9-490F-97BF-A8F078011F14}"/>
              </a:ext>
            </a:extLst>
          </p:cNvPr>
          <p:cNvSpPr txBox="1"/>
          <p:nvPr/>
        </p:nvSpPr>
        <p:spPr>
          <a:xfrm>
            <a:off x="802257" y="1648543"/>
            <a:ext cx="6578081" cy="5286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Aft>
                <a:spcPts val="300"/>
              </a:spcAft>
            </a:pP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 inovācijām saistīts iepirkums būs nevis tikai preces vai pakalpojuma iegāde, bet gan </a:t>
            </a:r>
            <a:r>
              <a:rPr lang="lv-LV" sz="2000" b="1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pastāvoša izaicinājuma risinājums</a:t>
            </a: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fontAlgn="ctr">
              <a:spcAft>
                <a:spcPts val="300"/>
              </a:spcAft>
            </a:pPr>
            <a:endParaRPr lang="lv-LV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ctr">
              <a:spcAft>
                <a:spcPts val="300"/>
              </a:spcAft>
            </a:pP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Šādos iepirkumos saimniecisko izdevīgumu, visticamāk, nespēs raksturot tikai cena. Lai tikai cenas kritērijs būtu piemērots, pasūtītājam ir jāvar ļoti detalizēti un izsmeļoši raksturo sava vajadzība.</a:t>
            </a:r>
          </a:p>
          <a:p>
            <a:pPr fontAlgn="ctr">
              <a:spcAft>
                <a:spcPts val="300"/>
              </a:spcAft>
            </a:pPr>
            <a:endParaRPr lang="lv-LV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ctr">
              <a:spcAft>
                <a:spcPts val="300"/>
              </a:spcAft>
            </a:pP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Piemērotāks būs risinājums ar iepirkuma priekšmetu raksturojošiem kvalitātes kritērijiem, kas </a:t>
            </a:r>
            <a:r>
              <a:rPr lang="lv-LV" sz="2000" b="1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raksturo piedāvājuma spējas pēc iespējas pilnvērtīgāk realizēt pasūtītāja vajadzību</a:t>
            </a: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fontAlgn="ctr">
              <a:spcAft>
                <a:spcPts val="300"/>
              </a:spcAft>
            </a:pPr>
            <a:endParaRPr lang="lv-LV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300"/>
              </a:spcAft>
            </a:pPr>
            <a:endParaRPr lang="lv-LV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endParaRPr lang="lv-LV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83661EA-A7E6-4572-845D-61CC9DD863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8" name="Attēls 5">
            <a:extLst>
              <a:ext uri="{FF2B5EF4-FFF2-40B4-BE49-F238E27FC236}">
                <a16:creationId xmlns:a16="http://schemas.microsoft.com/office/drawing/2014/main" id="{F00B1E21-B8ED-4435-B6E1-E5621CBC34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4320" y="0"/>
            <a:ext cx="4297680" cy="685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289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6695695" cy="3871143"/>
          </a:xfrm>
        </p:spPr>
        <p:txBody>
          <a:bodyPr/>
          <a:lstStyle/>
          <a:p>
            <a:r>
              <a:rPr lang="lv-LV" sz="3200" b="1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Atlases un vērtēšanas procesu mijiedarbība</a:t>
            </a:r>
            <a:endParaRPr lang="en-US" sz="3200" b="1" dirty="0">
              <a:solidFill>
                <a:srgbClr val="0078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ttēls 9">
            <a:extLst>
              <a:ext uri="{FF2B5EF4-FFF2-40B4-BE49-F238E27FC236}">
                <a16:creationId xmlns:a16="http://schemas.microsoft.com/office/drawing/2014/main" id="{DF32D92E-7670-4BF8-956C-895AD8ED56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11" y="5986242"/>
            <a:ext cx="1777859" cy="7056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779E58-BEB9-490F-97BF-A8F078011F14}"/>
              </a:ext>
            </a:extLst>
          </p:cNvPr>
          <p:cNvSpPr txBox="1"/>
          <p:nvPr/>
        </p:nvSpPr>
        <p:spPr>
          <a:xfrm>
            <a:off x="809554" y="2072074"/>
            <a:ext cx="6800285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ctr">
              <a:spcBef>
                <a:spcPts val="600"/>
              </a:spcBef>
              <a:spcAft>
                <a:spcPts val="1200"/>
              </a:spcAft>
            </a:pP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Pasūtītāja interešu «Pieredzējis un zinošs partneris» un «Iespējami atvērta konkurence» savstarpējā mijiedarbība.</a:t>
            </a:r>
          </a:p>
          <a:p>
            <a:pPr fontAlgn="ctr">
              <a:spcBef>
                <a:spcPts val="600"/>
              </a:spcBef>
              <a:spcAft>
                <a:spcPts val="1200"/>
              </a:spcAft>
            </a:pP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 inovācijām saistītos iepirkumos jāuzmanās ar pārlieku detalizētām kvalifikācijas prasībām. Lietderīgāk meklēt vajadzības risinājumu ir tieši caur vērtēšanas kritērijiem. </a:t>
            </a:r>
            <a:r>
              <a:rPr lang="lv-LV" sz="2000" b="1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Saimnieciski visizdevīgākie risinājumi būs iespējami tikai ar reālas konkurences līdzdalību. </a:t>
            </a:r>
          </a:p>
          <a:p>
            <a:pPr fontAlgn="ctr">
              <a:spcBef>
                <a:spcPts val="600"/>
              </a:spcBef>
              <a:spcAft>
                <a:spcPts val="1200"/>
              </a:spcAft>
            </a:pP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 procedūra pieļauj, der atcerēties par </a:t>
            </a:r>
            <a:r>
              <a:rPr lang="lv-LV" sz="2000" b="1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kandidātu skaita samazināšanas kritērijiem</a:t>
            </a: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fontAlgn="ctr">
              <a:spcAft>
                <a:spcPts val="300"/>
              </a:spcAft>
            </a:pPr>
            <a:endParaRPr lang="lv-LV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300"/>
              </a:spcAft>
            </a:pPr>
            <a:endParaRPr lang="lv-LV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marR="0">
              <a:spcBef>
                <a:spcPts val="0"/>
              </a:spcBef>
              <a:spcAft>
                <a:spcPts val="0"/>
              </a:spcAft>
            </a:pPr>
            <a:r>
              <a:rPr lang="lv-LV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pic>
        <p:nvPicPr>
          <p:cNvPr id="7" name="Attēls 36">
            <a:extLst>
              <a:ext uri="{FF2B5EF4-FFF2-40B4-BE49-F238E27FC236}">
                <a16:creationId xmlns:a16="http://schemas.microsoft.com/office/drawing/2014/main" id="{F6C3EEDD-8FF3-4348-AF97-B19CADB1C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4320" y="0"/>
            <a:ext cx="429768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03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6695695" cy="3871143"/>
          </a:xfrm>
        </p:spPr>
        <p:txBody>
          <a:bodyPr/>
          <a:lstStyle/>
          <a:p>
            <a:r>
              <a:rPr lang="lv-LV" sz="3200" b="1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Saprotami un motivējoši kritēriji</a:t>
            </a:r>
            <a:endParaRPr lang="en-US" sz="3200" b="1" dirty="0">
              <a:solidFill>
                <a:srgbClr val="0078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ttēls 9">
            <a:extLst>
              <a:ext uri="{FF2B5EF4-FFF2-40B4-BE49-F238E27FC236}">
                <a16:creationId xmlns:a16="http://schemas.microsoft.com/office/drawing/2014/main" id="{DF32D92E-7670-4BF8-956C-895AD8ED56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11" y="5986242"/>
            <a:ext cx="1777859" cy="7056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779E58-BEB9-490F-97BF-A8F078011F14}"/>
              </a:ext>
            </a:extLst>
          </p:cNvPr>
          <p:cNvSpPr txBox="1"/>
          <p:nvPr/>
        </p:nvSpPr>
        <p:spPr>
          <a:xfrm>
            <a:off x="820305" y="2156383"/>
            <a:ext cx="656003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Izšķiroši svarīgi ir tas, lai pretendents un pasūtītājs kritēriju saturu un pasūtītāja vajadzības saprot vienādi.</a:t>
            </a:r>
          </a:p>
          <a:p>
            <a:pPr fontAlgn="ctr"/>
            <a:endParaRPr lang="lv-LV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ctr"/>
            <a:r>
              <a:rPr lang="lv-LV" sz="2000" b="1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Vairāk nav labāk!</a:t>
            </a: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Vērtēšanas kritēriju pārmērīgums var traucēt inovācijām.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endParaRPr lang="lv-LV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Pasūtītājs objektīvi var neapzināties savu vajadzību detalizēti. Piedāvājumu vērtēšanas kopumam </a:t>
            </a:r>
            <a:r>
              <a:rPr lang="lv-LV" sz="2000" b="1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jādod iespēja pilnveidot pašu pasūtītāja vajadzību</a:t>
            </a: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endParaRPr lang="lv-LV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endParaRPr lang="lv-LV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endParaRPr lang="lv-LV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endParaRPr lang="lv-LV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endParaRPr lang="lv-LV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marR="0">
              <a:spcBef>
                <a:spcPts val="0"/>
              </a:spcBef>
              <a:spcAft>
                <a:spcPts val="0"/>
              </a:spcAft>
            </a:pPr>
            <a:r>
              <a:rPr lang="lv-LV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pic>
        <p:nvPicPr>
          <p:cNvPr id="24" name="Attēls 2">
            <a:extLst>
              <a:ext uri="{FF2B5EF4-FFF2-40B4-BE49-F238E27FC236}">
                <a16:creationId xmlns:a16="http://schemas.microsoft.com/office/drawing/2014/main" id="{921C95EF-4A0B-442A-87C9-A825D092F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4320" y="0"/>
            <a:ext cx="429768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55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6695695" cy="3871143"/>
          </a:xfrm>
        </p:spPr>
        <p:txBody>
          <a:bodyPr/>
          <a:lstStyle/>
          <a:p>
            <a:r>
              <a:rPr lang="lv-LV" sz="3200" b="1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Fokuss uz rezultātu</a:t>
            </a:r>
            <a:endParaRPr lang="en-US" sz="3200" b="1" dirty="0">
              <a:solidFill>
                <a:srgbClr val="0078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ttēls 9">
            <a:extLst>
              <a:ext uri="{FF2B5EF4-FFF2-40B4-BE49-F238E27FC236}">
                <a16:creationId xmlns:a16="http://schemas.microsoft.com/office/drawing/2014/main" id="{DF32D92E-7670-4BF8-956C-895AD8ED56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11" y="5986242"/>
            <a:ext cx="1777859" cy="7056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779E58-BEB9-490F-97BF-A8F078011F14}"/>
              </a:ext>
            </a:extLst>
          </p:cNvPr>
          <p:cNvSpPr txBox="1"/>
          <p:nvPr/>
        </p:nvSpPr>
        <p:spPr>
          <a:xfrm>
            <a:off x="770285" y="1802440"/>
            <a:ext cx="65244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Pasūtītāja vajadzības pilnvērtīgai realizācijai ir svarīgi izvēlēties </a:t>
            </a:r>
            <a:r>
              <a:rPr lang="lv-LV" sz="2000" b="1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piemērotāko iepirkuma procedūru</a:t>
            </a: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endParaRPr lang="lv-LV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ctr"/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Vai vērtēšanas kritēriju kopums tiešām liek pretendentam piedāvāt labāko iespējamo risinājumu?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endParaRPr lang="lv-LV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Vērtēšanas kritērijiem ir jābūt reāli funkcionējošiem jeb tādiem, kas arī praksē dod pasūtītājam papildus ieguvumus.  Jāpārliecinās, ka </a:t>
            </a:r>
            <a:r>
              <a:rPr lang="lv-LV" sz="2000" b="1" dirty="0">
                <a:solidFill>
                  <a:srgbClr val="1C80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pasūtītājs spēs piedāvātos «labumus» izmantot. </a:t>
            </a:r>
            <a:endParaRPr lang="lv-LV" sz="2000" b="1" dirty="0">
              <a:solidFill>
                <a:srgbClr val="1C805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endParaRPr lang="lv-LV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Attēls 60">
            <a:extLst>
              <a:ext uri="{FF2B5EF4-FFF2-40B4-BE49-F238E27FC236}">
                <a16:creationId xmlns:a16="http://schemas.microsoft.com/office/drawing/2014/main" id="{E8CCDBE6-92A8-4E4D-82F3-975ADF3D23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4320" y="0"/>
            <a:ext cx="524264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224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a vietturis 6">
            <a:extLst>
              <a:ext uri="{FF2B5EF4-FFF2-40B4-BE49-F238E27FC236}">
                <a16:creationId xmlns:a16="http://schemas.microsoft.com/office/drawing/2014/main" id="{5646FFB2-6317-4C87-B5E2-0D4833FC7C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885" y="0"/>
            <a:ext cx="814380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0" name="Title 69">
            <a:extLst>
              <a:ext uri="{FF2B5EF4-FFF2-40B4-BE49-F238E27FC236}">
                <a16:creationId xmlns:a16="http://schemas.microsoft.com/office/drawing/2014/main" id="{1272E09B-CE1D-409C-82FE-09F0399EB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41" y="4184579"/>
            <a:ext cx="7014145" cy="166688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lv-LV" sz="3600" cap="all" dirty="0">
                <a:solidFill>
                  <a:srgbClr val="FFFFFF"/>
                </a:solidFill>
              </a:rPr>
              <a:t>«</a:t>
            </a:r>
            <a:r>
              <a:rPr lang="lv-LV" sz="3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 es būtu jautājis cilvēkiem, ko tie vēlas, viņi būtu teikuši - ātrākus zirgus</a:t>
            </a:r>
            <a:r>
              <a:rPr lang="lv-LV" sz="3600" cap="all" dirty="0">
                <a:solidFill>
                  <a:srgbClr val="FFFFFF"/>
                </a:solidFill>
              </a:rPr>
              <a:t>»</a:t>
            </a:r>
            <a:r>
              <a:rPr lang="en-US" sz="3600" cap="all" dirty="0">
                <a:solidFill>
                  <a:srgbClr val="FFFFFF"/>
                </a:solidFill>
              </a:rPr>
              <a:t>.</a:t>
            </a:r>
            <a:br>
              <a:rPr lang="en-US" sz="3200" cap="all" dirty="0">
                <a:solidFill>
                  <a:srgbClr val="FFFFFF"/>
                </a:solidFill>
              </a:rPr>
            </a:br>
            <a:endParaRPr lang="en-US" sz="3200" cap="all" dirty="0">
              <a:solidFill>
                <a:srgbClr val="FFFFFF"/>
              </a:solidFill>
            </a:endParaRP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62585D30-EF48-420E-A2D2-902C30D25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0256" y="5771181"/>
            <a:ext cx="5763125" cy="9764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Henrijs Fords, </a:t>
            </a:r>
            <a:r>
              <a:rPr lang="lv-LV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Ford Motor </a:t>
            </a:r>
            <a:r>
              <a:rPr lang="lv-LV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</a:t>
            </a:r>
            <a:r>
              <a:rPr lang="lv-LV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dibinātājs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5915E0D-DC71-4EDC-848E-37F181FDD70C}"/>
              </a:ext>
            </a:extLst>
          </p:cNvPr>
          <p:cNvSpPr txBox="1">
            <a:spLocks/>
          </p:cNvSpPr>
          <p:nvPr/>
        </p:nvSpPr>
        <p:spPr>
          <a:xfrm>
            <a:off x="7317007" y="1509531"/>
            <a:ext cx="3619697" cy="19194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none" spc="3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lv-LV" sz="4400" cap="all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Paldies!</a:t>
            </a:r>
            <a:endParaRPr lang="en-US" sz="4400" cap="all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FDEF2F-024F-4ACC-9B35-C783B679F157}"/>
              </a:ext>
            </a:extLst>
          </p:cNvPr>
          <p:cNvSpPr txBox="1"/>
          <p:nvPr/>
        </p:nvSpPr>
        <p:spPr>
          <a:xfrm>
            <a:off x="8483671" y="2791126"/>
            <a:ext cx="33572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Lauris Biezais</a:t>
            </a:r>
          </a:p>
          <a:p>
            <a:r>
              <a:rPr lang="lv-LV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«Latvijas valsts meži»</a:t>
            </a:r>
          </a:p>
          <a:p>
            <a:r>
              <a:rPr lang="lv-LV" sz="2000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l.biezais@lvm.lv</a:t>
            </a:r>
            <a:r>
              <a:rPr lang="lv-LV" sz="2000" dirty="0">
                <a:solidFill>
                  <a:srgbClr val="0078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525589C-996B-48BE-BA4A-6D4E42D0D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146" y="4314825"/>
            <a:ext cx="3738380" cy="373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20" grpId="0" build="p"/>
    </p:bld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Custom 9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59187C1-630C-405A-830B-EED062A496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C785CC-7DC7-486B-AC4F-90AD768E9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0F876D-ECAD-49DD-95DE-E4DA3D4E9CA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Chronicle design</Template>
  <TotalTime>19062</TotalTime>
  <Words>408</Words>
  <Application>Microsoft Office PowerPoint</Application>
  <PresentationFormat>Widescreen</PresentationFormat>
  <Paragraphs>47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Calisto MT</vt:lpstr>
      <vt:lpstr>Open Sans</vt:lpstr>
      <vt:lpstr>Univers Condensed</vt:lpstr>
      <vt:lpstr>ChronicleVTI</vt:lpstr>
      <vt:lpstr>Saimnieciskais izdevīgums ar inovācijām saistītos iepirkumos</vt:lpstr>
      <vt:lpstr>Kāpēc iepirkumā inovēt?</vt:lpstr>
      <vt:lpstr>Cena vai kvalitātes kritēriji?</vt:lpstr>
      <vt:lpstr>Atlases un vērtēšanas procesu mijiedarbība</vt:lpstr>
      <vt:lpstr>Saprotami un motivējoši kritēriji</vt:lpstr>
      <vt:lpstr>Fokuss uz rezultātu</vt:lpstr>
      <vt:lpstr>«Ja es būtu jautājis cilvēkiem, ko tie vēlas, viņi būtu teikuši - ātrākus zirgus».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Saimnieciskais izdevīgums ar inovācijām saistītos iepirkumos</dc:title>
  <dc:creator>Lauris Biezais</dc:creator>
  <cp:lastModifiedBy>Lauris Biezais</cp:lastModifiedBy>
  <cp:revision>65</cp:revision>
  <dcterms:created xsi:type="dcterms:W3CDTF">2021-11-03T14:45:19Z</dcterms:created>
  <dcterms:modified xsi:type="dcterms:W3CDTF">2021-11-17T17:54:02Z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