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7" Type="http://schemas.microsoft.com/office/2020/02/relationships/classificationlabels" Target="docMetadata/LabelInfo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256" r:id="rId5"/>
    <p:sldId id="304" r:id="rId6"/>
    <p:sldId id="311" r:id="rId7"/>
    <p:sldId id="310" r:id="rId8"/>
    <p:sldId id="305" r:id="rId9"/>
    <p:sldId id="308" r:id="rId10"/>
    <p:sldId id="314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805E"/>
    <a:srgbClr val="0078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548" autoAdjust="0"/>
    <p:restoredTop sz="95226" autoAdjust="0"/>
  </p:normalViewPr>
  <p:slideViewPr>
    <p:cSldViewPr snapToGrid="0">
      <p:cViewPr>
        <p:scale>
          <a:sx n="66" d="100"/>
          <a:sy n="66" d="100"/>
        </p:scale>
        <p:origin x="1090" y="293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85"/>
    </p:cViewPr>
  </p:sorterViewPr>
  <p:notesViewPr>
    <p:cSldViewPr snapToGrid="0">
      <p:cViewPr varScale="1">
        <p:scale>
          <a:sx n="65" d="100"/>
          <a:sy n="65" d="100"/>
        </p:scale>
        <p:origin x="3154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D8E7403-EB4A-4177-AFCE-6A9D7B160C6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C49177-C030-4043-9380-EA6E4C94A16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C7415F-6970-4DE4-93F1-94FEF07D0F1C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4C83CE-EC9B-40C4-BD7A-48797AE5B1D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E9A75D-9B4E-4704-98C7-2A42472F118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CC6D6D-E986-427F-AD9C-4E9408DDBE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7748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86E6E5-5A19-4AE7-8D4E-049C5315C9A0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5A580F-E35D-42E1-AF82-E41CC201EA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6806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F4A46A-06E0-4B10-B874-2B434C3E2E6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1133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0439D4E6-49E3-4273-9EDF-AD58558B9F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908651"/>
            <a:ext cx="3620882" cy="364034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z="4000">
                <a:solidFill>
                  <a:schemeClr val="bg1"/>
                </a:solidFill>
              </a:rPr>
              <a:t>Click to edit Master title style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FE9D8936-4795-43B2-9C32-4BE93A67213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5934" y="5220450"/>
            <a:ext cx="3380437" cy="570748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 sz="1800" dirty="0">
                <a:solidFill>
                  <a:schemeClr val="bg1"/>
                </a:solidFill>
              </a:rPr>
              <a:t>Insert subtitle here</a:t>
            </a:r>
          </a:p>
        </p:txBody>
      </p:sp>
      <p:sp>
        <p:nvSpPr>
          <p:cNvPr id="18" name="Picture Placeholder 16">
            <a:extLst>
              <a:ext uri="{FF2B5EF4-FFF2-40B4-BE49-F238E27FC236}">
                <a16:creationId xmlns:a16="http://schemas.microsoft.com/office/drawing/2014/main" id="{6C8B8511-EE4E-4935-ABB8-E8C2FCB1C46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876158" y="0"/>
            <a:ext cx="7315841" cy="6858000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photo here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239FAB6-0B6C-402C-A107-EFFF82281D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723900"/>
            <a:ext cx="1638300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Footer Placeholder 6">
            <a:extLst>
              <a:ext uri="{FF2B5EF4-FFF2-40B4-BE49-F238E27FC236}">
                <a16:creationId xmlns:a16="http://schemas.microsoft.com/office/drawing/2014/main" id="{DBE487E6-4032-4195-9823-685A39371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5" name="Slide Number Placeholder 7">
            <a:extLst>
              <a:ext uri="{FF2B5EF4-FFF2-40B4-BE49-F238E27FC236}">
                <a16:creationId xmlns:a16="http://schemas.microsoft.com/office/drawing/2014/main" id="{0BD36B16-3F07-4955-8D4D-BC0FD17C1C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  <a:prstGeom prst="rect">
            <a:avLst/>
          </a:prstGeom>
        </p:spPr>
        <p:txBody>
          <a:bodyPr/>
          <a:lstStyle/>
          <a:p>
            <a:fld id="{E30AF5A0-43BB-4336-8627-9123B9144D80}" type="slidenum">
              <a:rPr lang="en-US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‹#›</a:t>
            </a:fld>
            <a:endParaRPr lang="en-US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42735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9">
            <a:extLst>
              <a:ext uri="{FF2B5EF4-FFF2-40B4-BE49-F238E27FC236}">
                <a16:creationId xmlns:a16="http://schemas.microsoft.com/office/drawing/2014/main" id="{4246B94A-8C64-4FBA-B409-1F9487E19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087" y="909638"/>
            <a:ext cx="10691813" cy="81019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66F075D-9008-4BD3-A772-7AF7AD667D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4C185B95-5C0F-400E-B7DF-8FF8432907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0100" y="2003375"/>
            <a:ext cx="5094288" cy="5267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BC725AFD-5A48-451D-B91D-9E63953F8E8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00099" y="2551176"/>
            <a:ext cx="5094673" cy="327355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defRPr sz="1800"/>
            </a:lvl1pPr>
          </a:lstStyle>
          <a:p>
            <a:r>
              <a:rPr lang="en-US" dirty="0"/>
              <a:t>Insert text here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6ACDC650-288E-4CF5-8546-9F2D5CEC886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97611" y="2003375"/>
            <a:ext cx="5094288" cy="5267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17" name="Content Placeholder 10">
            <a:extLst>
              <a:ext uri="{FF2B5EF4-FFF2-40B4-BE49-F238E27FC236}">
                <a16:creationId xmlns:a16="http://schemas.microsoft.com/office/drawing/2014/main" id="{956E1F7E-0B80-40DB-8F21-F06D9DD56264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297226" y="2551176"/>
            <a:ext cx="5094673" cy="327355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defRPr sz="1800"/>
            </a:lvl1pPr>
          </a:lstStyle>
          <a:p>
            <a:r>
              <a:rPr lang="en-US" dirty="0"/>
              <a:t>Insert text here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91B92C0-6B36-412A-9A49-16AB59FFB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Footer Placeholder 7">
            <a:extLst>
              <a:ext uri="{FF2B5EF4-FFF2-40B4-BE49-F238E27FC236}">
                <a16:creationId xmlns:a16="http://schemas.microsoft.com/office/drawing/2014/main" id="{B4EFB36A-E4FD-4966-A091-9BDAF2991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14" name="Date Placeholder 6">
            <a:extLst>
              <a:ext uri="{FF2B5EF4-FFF2-40B4-BE49-F238E27FC236}">
                <a16:creationId xmlns:a16="http://schemas.microsoft.com/office/drawing/2014/main" id="{9B52EA1F-D8D0-4F42-B00A-F0E943F82E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5" name="Slide Number Placeholder 8">
            <a:extLst>
              <a:ext uri="{FF2B5EF4-FFF2-40B4-BE49-F238E27FC236}">
                <a16:creationId xmlns:a16="http://schemas.microsoft.com/office/drawing/2014/main" id="{498A6230-35B8-4147-9494-90708BFC3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/>
          <a:lstStyle/>
          <a:p>
            <a:fld id="{E30AF5A0-43BB-4336-8627-9123B9144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323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CC332FB-CD3F-4398-958A-CBE45129A1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9">
            <a:extLst>
              <a:ext uri="{FF2B5EF4-FFF2-40B4-BE49-F238E27FC236}">
                <a16:creationId xmlns:a16="http://schemas.microsoft.com/office/drawing/2014/main" id="{E566CA14-5018-43EE-BB8F-E12209B2C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087" y="909638"/>
            <a:ext cx="10691813" cy="81019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1A76201F-C7C2-400C-BE9B-F185A832CC2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0099" y="2005870"/>
            <a:ext cx="3390161" cy="5267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9" name="Content Placeholder 10">
            <a:extLst>
              <a:ext uri="{FF2B5EF4-FFF2-40B4-BE49-F238E27FC236}">
                <a16:creationId xmlns:a16="http://schemas.microsoft.com/office/drawing/2014/main" id="{A742F7E8-0787-4D2C-B53F-B62C309ED6D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00099" y="2552345"/>
            <a:ext cx="3390161" cy="327281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defRPr sz="1800"/>
            </a:lvl1pPr>
          </a:lstStyle>
          <a:p>
            <a:r>
              <a:rPr lang="en-US" dirty="0"/>
              <a:t>Insert text here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ED178B9A-B987-49A0-B73F-70B855C4240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00919" y="2005870"/>
            <a:ext cx="3390161" cy="5267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15" name="Content Placeholder 10">
            <a:extLst>
              <a:ext uri="{FF2B5EF4-FFF2-40B4-BE49-F238E27FC236}">
                <a16:creationId xmlns:a16="http://schemas.microsoft.com/office/drawing/2014/main" id="{407D5990-6E05-4ECC-B930-EA5CF0774CFB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400919" y="2552345"/>
            <a:ext cx="3390161" cy="327281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defRPr sz="1800"/>
            </a:lvl1pPr>
          </a:lstStyle>
          <a:p>
            <a:r>
              <a:rPr lang="en-US" dirty="0"/>
              <a:t>Insert text here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C6A58550-98E5-4548-82F6-EE971733A79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01739" y="2005870"/>
            <a:ext cx="3390161" cy="5267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16" name="Content Placeholder 10">
            <a:extLst>
              <a:ext uri="{FF2B5EF4-FFF2-40B4-BE49-F238E27FC236}">
                <a16:creationId xmlns:a16="http://schemas.microsoft.com/office/drawing/2014/main" id="{6B90AFA0-EDA3-4F21-A480-F56AA1D0BEB6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8001739" y="2552345"/>
            <a:ext cx="3390161" cy="327281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defRPr sz="1800"/>
            </a:lvl1pPr>
          </a:lstStyle>
          <a:p>
            <a:r>
              <a:rPr lang="en-US" dirty="0"/>
              <a:t>Insert text here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346E7C8-F905-4B13-8FD6-185A041840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ooter Placeholder 7">
            <a:extLst>
              <a:ext uri="{FF2B5EF4-FFF2-40B4-BE49-F238E27FC236}">
                <a16:creationId xmlns:a16="http://schemas.microsoft.com/office/drawing/2014/main" id="{A0E3EE3A-87F3-4F60-90D8-938E4BBC2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12" name="Date Placeholder 6">
            <a:extLst>
              <a:ext uri="{FF2B5EF4-FFF2-40B4-BE49-F238E27FC236}">
                <a16:creationId xmlns:a16="http://schemas.microsoft.com/office/drawing/2014/main" id="{F1449B0C-8214-4186-9666-E63CCA0909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8">
            <a:extLst>
              <a:ext uri="{FF2B5EF4-FFF2-40B4-BE49-F238E27FC236}">
                <a16:creationId xmlns:a16="http://schemas.microsoft.com/office/drawing/2014/main" id="{F5DDBFC0-CC80-4B03-B5F5-3C57166DC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/>
          <a:lstStyle/>
          <a:p>
            <a:fld id="{E30AF5A0-43BB-4336-8627-9123B9144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4520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F01BF5DB-2BF3-4196-B1CF-82B7CDCC02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987523" y="729692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itle 12">
            <a:extLst>
              <a:ext uri="{FF2B5EF4-FFF2-40B4-BE49-F238E27FC236}">
                <a16:creationId xmlns:a16="http://schemas.microsoft.com/office/drawing/2014/main" id="{168DC13D-FFC6-4CC5-B9F8-B3B0961093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87511" y="909639"/>
            <a:ext cx="3703856" cy="1290636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1" name="Picture Placeholder 37">
            <a:extLst>
              <a:ext uri="{FF2B5EF4-FFF2-40B4-BE49-F238E27FC236}">
                <a16:creationId xmlns:a16="http://schemas.microsoft.com/office/drawing/2014/main" id="{F1AD5C34-DDA9-421B-A3C2-4D014B3D3FB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15383" y="723900"/>
            <a:ext cx="3179762" cy="216058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photo here</a:t>
            </a:r>
          </a:p>
        </p:txBody>
      </p:sp>
      <p:sp>
        <p:nvSpPr>
          <p:cNvPr id="53" name="Picture Placeholder 43">
            <a:extLst>
              <a:ext uri="{FF2B5EF4-FFF2-40B4-BE49-F238E27FC236}">
                <a16:creationId xmlns:a16="http://schemas.microsoft.com/office/drawing/2014/main" id="{11508423-C6F4-4605-9E6D-1ED73334D0F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15383" y="3048000"/>
            <a:ext cx="3178175" cy="30861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photo here</a:t>
            </a:r>
          </a:p>
        </p:txBody>
      </p:sp>
      <p:sp>
        <p:nvSpPr>
          <p:cNvPr id="57" name="Picture Placeholder 55">
            <a:extLst>
              <a:ext uri="{FF2B5EF4-FFF2-40B4-BE49-F238E27FC236}">
                <a16:creationId xmlns:a16="http://schemas.microsoft.com/office/drawing/2014/main" id="{1692DD91-8169-4A90-9D17-8A60286225F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040188" y="723900"/>
            <a:ext cx="3371850" cy="31591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photo here</a:t>
            </a:r>
          </a:p>
        </p:txBody>
      </p:sp>
      <p:sp>
        <p:nvSpPr>
          <p:cNvPr id="54" name="Picture Placeholder 45">
            <a:extLst>
              <a:ext uri="{FF2B5EF4-FFF2-40B4-BE49-F238E27FC236}">
                <a16:creationId xmlns:a16="http://schemas.microsoft.com/office/drawing/2014/main" id="{30A5BEAE-CA80-4FFD-8DD4-5B7413AF51D2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039608" y="4038600"/>
            <a:ext cx="3371659" cy="20955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photo here</a:t>
            </a:r>
          </a:p>
        </p:txBody>
      </p:sp>
      <p:sp>
        <p:nvSpPr>
          <p:cNvPr id="29" name="Content Placeholder 14">
            <a:extLst>
              <a:ext uri="{FF2B5EF4-FFF2-40B4-BE49-F238E27FC236}">
                <a16:creationId xmlns:a16="http://schemas.microsoft.com/office/drawing/2014/main" id="{4B2044C0-1C45-402D-BC20-0EB82BDB4F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87510" y="2380221"/>
            <a:ext cx="3703856" cy="386640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Footer Placeholder 7">
            <a:extLst>
              <a:ext uri="{FF2B5EF4-FFF2-40B4-BE49-F238E27FC236}">
                <a16:creationId xmlns:a16="http://schemas.microsoft.com/office/drawing/2014/main" id="{30EE29E3-4F8E-469E-9B99-E29176094D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35" name="Date Placeholder 6">
            <a:extLst>
              <a:ext uri="{FF2B5EF4-FFF2-40B4-BE49-F238E27FC236}">
                <a16:creationId xmlns:a16="http://schemas.microsoft.com/office/drawing/2014/main" id="{58513823-D81E-4B8B-85E6-EB11EA54DF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6" name="Slide Number Placeholder 8">
            <a:extLst>
              <a:ext uri="{FF2B5EF4-FFF2-40B4-BE49-F238E27FC236}">
                <a16:creationId xmlns:a16="http://schemas.microsoft.com/office/drawing/2014/main" id="{9D43A613-4A7D-4C9F-B407-154A1FB83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/>
          <a:lstStyle/>
          <a:p>
            <a:fld id="{DE330D17-32E5-404A-9262-6A998ABC0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7067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A2404A1-BF4E-4858-BD1C-1BEFE71B63D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4296094"/>
            <a:ext cx="10782299" cy="110062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B0053544-3012-4C81-98D6-E2665A3A3F5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4" y="5533242"/>
            <a:ext cx="9972675" cy="54350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20" name="Picture Placeholder 16">
            <a:extLst>
              <a:ext uri="{FF2B5EF4-FFF2-40B4-BE49-F238E27FC236}">
                <a16:creationId xmlns:a16="http://schemas.microsoft.com/office/drawing/2014/main" id="{C177CBDB-952D-484B-B43B-F988558931C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0100" y="727075"/>
            <a:ext cx="5176838" cy="307181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photo here</a:t>
            </a:r>
          </a:p>
        </p:txBody>
      </p:sp>
      <p:sp>
        <p:nvSpPr>
          <p:cNvPr id="21" name="Picture Placeholder 18">
            <a:extLst>
              <a:ext uri="{FF2B5EF4-FFF2-40B4-BE49-F238E27FC236}">
                <a16:creationId xmlns:a16="http://schemas.microsoft.com/office/drawing/2014/main" id="{D789E88D-76E7-4745-B062-102E233A672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46800" y="727075"/>
            <a:ext cx="5245100" cy="30702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photo here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33A5CE3-0C01-4DBF-926A-2F9BFD043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4144434"/>
            <a:ext cx="10629900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Footer Placeholder 11">
            <a:extLst>
              <a:ext uri="{FF2B5EF4-FFF2-40B4-BE49-F238E27FC236}">
                <a16:creationId xmlns:a16="http://schemas.microsoft.com/office/drawing/2014/main" id="{083D82F8-F43B-4D01-891B-F77BC6F6F8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Date Placeholder 6">
            <a:extLst>
              <a:ext uri="{FF2B5EF4-FFF2-40B4-BE49-F238E27FC236}">
                <a16:creationId xmlns:a16="http://schemas.microsoft.com/office/drawing/2014/main" id="{B8CBC856-A31F-40C2-B7EA-91B860D306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5" name="Slide Number Placeholder 10">
            <a:extLst>
              <a:ext uri="{FF2B5EF4-FFF2-40B4-BE49-F238E27FC236}">
                <a16:creationId xmlns:a16="http://schemas.microsoft.com/office/drawing/2014/main" id="{966FFB51-C55B-469E-B3C6-1A6369920B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53D7EE4-1EDB-42FD-B6B7-A82C9F31F0F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09773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8695A76E-1EF3-4F47-9E87-6FCAB7D5DF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04846" y="860615"/>
            <a:ext cx="5922279" cy="1272986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4000"/>
              <a:t>Click to edit Master title style</a:t>
            </a:r>
            <a:endParaRPr lang="en-US" sz="4000" dirty="0"/>
          </a:p>
        </p:txBody>
      </p:sp>
      <p:sp>
        <p:nvSpPr>
          <p:cNvPr id="18" name="Picture Placeholder 16">
            <a:extLst>
              <a:ext uri="{FF2B5EF4-FFF2-40B4-BE49-F238E27FC236}">
                <a16:creationId xmlns:a16="http://schemas.microsoft.com/office/drawing/2014/main" id="{EAD023B5-9ABC-4D4A-A1AD-D4D83D66219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1"/>
            <a:ext cx="4876799" cy="6858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photo here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0AFB647-646C-4130-9EF5-C19C686B18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715000" y="738013"/>
            <a:ext cx="56769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9D5546-AD01-4B29-B174-EDA7105100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66943" y="2133600"/>
            <a:ext cx="6005933" cy="377446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F3B2F557-7BE5-4154-A82F-928EE54A5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endParaRPr lang="en-US" dirty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F1723F54-B646-4D12-AEA1-08269C254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  <a:prstGeom prst="rect">
            <a:avLst/>
          </a:prstGeom>
        </p:spPr>
        <p:txBody>
          <a:bodyPr/>
          <a:lstStyle/>
          <a:p>
            <a:fld id="{E30AF5A0-43BB-4336-8627-9123B9144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6485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9">
            <a:extLst>
              <a:ext uri="{FF2B5EF4-FFF2-40B4-BE49-F238E27FC236}">
                <a16:creationId xmlns:a16="http://schemas.microsoft.com/office/drawing/2014/main" id="{C8837BA0-445B-4D04-ADA9-C65084B15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099" y="904730"/>
            <a:ext cx="4152900" cy="165259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10">
            <a:extLst>
              <a:ext uri="{FF2B5EF4-FFF2-40B4-BE49-F238E27FC236}">
                <a16:creationId xmlns:a16="http://schemas.microsoft.com/office/drawing/2014/main" id="{0CFA4CCF-323F-4998-B6BF-56207329C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3975" y="952368"/>
            <a:ext cx="6257926" cy="177389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FFFF70A-3EED-4002-B2F8-FB8301C80C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Picture Placeholder 17">
            <a:extLst>
              <a:ext uri="{FF2B5EF4-FFF2-40B4-BE49-F238E27FC236}">
                <a16:creationId xmlns:a16="http://schemas.microsoft.com/office/drawing/2014/main" id="{DD78C1EE-0224-4362-B796-4CC7B06992B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0099" y="3048000"/>
            <a:ext cx="5133990" cy="273753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photo here</a:t>
            </a:r>
          </a:p>
        </p:txBody>
      </p:sp>
      <p:sp>
        <p:nvSpPr>
          <p:cNvPr id="21" name="Picture Placeholder 17">
            <a:extLst>
              <a:ext uri="{FF2B5EF4-FFF2-40B4-BE49-F238E27FC236}">
                <a16:creationId xmlns:a16="http://schemas.microsoft.com/office/drawing/2014/main" id="{2C1748F4-2D05-4407-8CB0-D854F9602DA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09621" y="3048000"/>
            <a:ext cx="5182278" cy="273753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photo here</a:t>
            </a:r>
          </a:p>
        </p:txBody>
      </p:sp>
      <p:sp>
        <p:nvSpPr>
          <p:cNvPr id="14" name="Footer Placeholder 7">
            <a:extLst>
              <a:ext uri="{FF2B5EF4-FFF2-40B4-BE49-F238E27FC236}">
                <a16:creationId xmlns:a16="http://schemas.microsoft.com/office/drawing/2014/main" id="{59837BA4-E3C3-4F0D-A113-75128BC03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9DE415B0-F0C3-4971-8C76-0D54D6407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  <a:prstGeom prst="rect">
            <a:avLst/>
          </a:prstGeom>
        </p:spPr>
        <p:txBody>
          <a:bodyPr/>
          <a:lstStyle/>
          <a:p>
            <a:fld id="{A53D7EE4-1EDB-42FD-B6B7-A82C9F31F0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209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0">
            <a:extLst>
              <a:ext uri="{FF2B5EF4-FFF2-40B4-BE49-F238E27FC236}">
                <a16:creationId xmlns:a16="http://schemas.microsoft.com/office/drawing/2014/main" id="{6DC3399C-8B0E-4D7D-A955-FB1F37CF36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643" y="871758"/>
            <a:ext cx="5227171" cy="387114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Subtitle 11">
            <a:extLst>
              <a:ext uri="{FF2B5EF4-FFF2-40B4-BE49-F238E27FC236}">
                <a16:creationId xmlns:a16="http://schemas.microsoft.com/office/drawing/2014/main" id="{13C3C1EB-2C5B-4710-893A-9DD6284D5C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5325" y="4785543"/>
            <a:ext cx="4857857" cy="100565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30" name="Picture Placeholder 28">
            <a:extLst>
              <a:ext uri="{FF2B5EF4-FFF2-40B4-BE49-F238E27FC236}">
                <a16:creationId xmlns:a16="http://schemas.microsoft.com/office/drawing/2014/main" id="{E335E712-C7FD-4BAC-B89C-58AF6594A4E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515100" y="0"/>
            <a:ext cx="5676900" cy="6858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photo here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51E8A8BA-B48F-4CEA-A820-8955D55D05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723900"/>
            <a:ext cx="49149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ooter Placeholder 9">
            <a:extLst>
              <a:ext uri="{FF2B5EF4-FFF2-40B4-BE49-F238E27FC236}">
                <a16:creationId xmlns:a16="http://schemas.microsoft.com/office/drawing/2014/main" id="{73827594-6872-46D7-837D-1873234E3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52165" y="6275070"/>
            <a:ext cx="3501017" cy="365125"/>
          </a:xfrm>
        </p:spPr>
        <p:txBody>
          <a:bodyPr/>
          <a:lstStyle>
            <a:lvl1pPr>
              <a:defRPr/>
            </a:lvl1pPr>
          </a:lstStyle>
          <a:p>
            <a:r>
              <a:rPr lang="lv-LV" dirty="0"/>
              <a:t>SAIMNIECISKAIS IZDEVĪGUSM AR INOVĀCIOJĀM SAISTĪTOS IEPIRKUMOS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3555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2">
            <a:extLst>
              <a:ext uri="{FF2B5EF4-FFF2-40B4-BE49-F238E27FC236}">
                <a16:creationId xmlns:a16="http://schemas.microsoft.com/office/drawing/2014/main" id="{9D49AB0A-D330-4415-9B9C-C769A852DF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888999"/>
            <a:ext cx="10798176" cy="1051914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r>
              <a:rPr lang="en-US" dirty="0" err="1"/>
              <a:t>ClICK</a:t>
            </a:r>
            <a:r>
              <a:rPr lang="en-US" dirty="0"/>
              <a:t> TO ADD TITLE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7EFB8CD-537B-4E5E-8F93-82EED2C841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9751536" y="723900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0CA687-1C2C-48EE-99B9-EC8CF30289F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335088" y="1995488"/>
            <a:ext cx="9521825" cy="40513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19" name="Footer Placeholder 9">
            <a:extLst>
              <a:ext uri="{FF2B5EF4-FFF2-40B4-BE49-F238E27FC236}">
                <a16:creationId xmlns:a16="http://schemas.microsoft.com/office/drawing/2014/main" id="{8135C37F-29C2-41B0-B777-64FAC1F70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21" name="Slide Number Placeholder 10">
            <a:extLst>
              <a:ext uri="{FF2B5EF4-FFF2-40B4-BE49-F238E27FC236}">
                <a16:creationId xmlns:a16="http://schemas.microsoft.com/office/drawing/2014/main" id="{13980C1F-6344-4AC2-8573-0D9F35314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89836" y="6323475"/>
            <a:ext cx="672354" cy="365125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fld id="{0303F77D-1BEF-481A-B8C1-15974ED46EB7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Attēls 9">
            <a:extLst>
              <a:ext uri="{FF2B5EF4-FFF2-40B4-BE49-F238E27FC236}">
                <a16:creationId xmlns:a16="http://schemas.microsoft.com/office/drawing/2014/main" id="{06F9A5C6-400D-496B-BF3E-16D6C50E0ABD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518892" y="5969001"/>
            <a:ext cx="1777859" cy="7056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78275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>
            <a:extLst>
              <a:ext uri="{FF2B5EF4-FFF2-40B4-BE49-F238E27FC236}">
                <a16:creationId xmlns:a16="http://schemas.microsoft.com/office/drawing/2014/main" id="{D5221BF9-9559-4D62-ADC6-2362970143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888999"/>
            <a:ext cx="10798176" cy="1051914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r>
              <a:rPr lang="en-US" dirty="0" err="1"/>
              <a:t>ClICK</a:t>
            </a:r>
            <a:r>
              <a:rPr lang="en-US" dirty="0"/>
              <a:t> TO ADD TITLE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FB4C3E1-495D-437D-A1DB-87F3028BBA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9751536" y="723900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AAB131D-0F50-4923-96D1-8C59A3D8EEC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762875" y="2386654"/>
            <a:ext cx="8663075" cy="331089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" name="Footer Placeholder 9">
            <a:extLst>
              <a:ext uri="{FF2B5EF4-FFF2-40B4-BE49-F238E27FC236}">
                <a16:creationId xmlns:a16="http://schemas.microsoft.com/office/drawing/2014/main" id="{F30DBE8A-9D17-4F79-86F8-9FEA11DF0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FC9023F8-E1A8-4C1E-B745-6658DCD671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Slide Number Placeholder 10">
            <a:extLst>
              <a:ext uri="{FF2B5EF4-FFF2-40B4-BE49-F238E27FC236}">
                <a16:creationId xmlns:a16="http://schemas.microsoft.com/office/drawing/2014/main" id="{E51CCEBF-A77A-4DDA-94D4-73646D552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/>
          <a:lstStyle/>
          <a:p>
            <a:fld id="{0303F77D-1BEF-481A-B8C1-15974ED46E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094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6371D84D-B708-4A20-8D50-CDA4E3EC6F9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800476 w 12192000"/>
              <a:gd name="connsiteY0" fmla="*/ 6126480 h 6858000"/>
              <a:gd name="connsiteX1" fmla="*/ 800476 w 12192000"/>
              <a:gd name="connsiteY1" fmla="*/ 6144768 h 6858000"/>
              <a:gd name="connsiteX2" fmla="*/ 11407516 w 12192000"/>
              <a:gd name="connsiteY2" fmla="*/ 6144768 h 6858000"/>
              <a:gd name="connsiteX3" fmla="*/ 11407516 w 12192000"/>
              <a:gd name="connsiteY3" fmla="*/ 6126480 h 6858000"/>
              <a:gd name="connsiteX4" fmla="*/ 800476 w 12192000"/>
              <a:gd name="connsiteY4" fmla="*/ 701040 h 6858000"/>
              <a:gd name="connsiteX5" fmla="*/ 800476 w 12192000"/>
              <a:gd name="connsiteY5" fmla="*/ 746759 h 6858000"/>
              <a:gd name="connsiteX6" fmla="*/ 11407516 w 12192000"/>
              <a:gd name="connsiteY6" fmla="*/ 746759 h 6858000"/>
              <a:gd name="connsiteX7" fmla="*/ 11407516 w 12192000"/>
              <a:gd name="connsiteY7" fmla="*/ 701040 h 6858000"/>
              <a:gd name="connsiteX8" fmla="*/ 0 w 12192000"/>
              <a:gd name="connsiteY8" fmla="*/ 0 h 6858000"/>
              <a:gd name="connsiteX9" fmla="*/ 12192000 w 12192000"/>
              <a:gd name="connsiteY9" fmla="*/ 0 h 6858000"/>
              <a:gd name="connsiteX10" fmla="*/ 12192000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800476" y="6126480"/>
                </a:moveTo>
                <a:lnTo>
                  <a:pt x="800476" y="6144768"/>
                </a:lnTo>
                <a:lnTo>
                  <a:pt x="11407516" y="6144768"/>
                </a:lnTo>
                <a:lnTo>
                  <a:pt x="11407516" y="6126480"/>
                </a:lnTo>
                <a:close/>
                <a:moveTo>
                  <a:pt x="800476" y="701040"/>
                </a:moveTo>
                <a:lnTo>
                  <a:pt x="800476" y="746759"/>
                </a:lnTo>
                <a:lnTo>
                  <a:pt x="11407516" y="746759"/>
                </a:lnTo>
                <a:lnTo>
                  <a:pt x="11407516" y="70104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photo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A03AD3-C316-411C-9844-6C8D950DC4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01766" y="1837677"/>
            <a:ext cx="4930901" cy="2334828"/>
          </a:xfrm>
          <a:prstGeom prst="rect">
            <a:avLst/>
          </a:prstGeom>
        </p:spPr>
        <p:txBody>
          <a:bodyPr/>
          <a:lstStyle>
            <a:lvl1pPr algn="r">
              <a:defRPr cap="none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Insert text here</a:t>
            </a:r>
          </a:p>
        </p:txBody>
      </p:sp>
      <p:sp>
        <p:nvSpPr>
          <p:cNvPr id="25" name="Subtitle 2">
            <a:extLst>
              <a:ext uri="{FF2B5EF4-FFF2-40B4-BE49-F238E27FC236}">
                <a16:creationId xmlns:a16="http://schemas.microsoft.com/office/drawing/2014/main" id="{F00A8C60-C81E-4C2C-AB11-00AE1AC04EC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47532" y="4408305"/>
            <a:ext cx="5175797" cy="90942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r">
              <a:buNone/>
              <a:defRPr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z="1800" dirty="0">
                <a:solidFill>
                  <a:schemeClr val="bg1"/>
                </a:solidFill>
              </a:rPr>
              <a:t>Insert subtitle here</a:t>
            </a:r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9F7D24C8-FDC6-4FCE-85C6-520D64693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endParaRPr lang="en-US" dirty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450E2155-DD21-4098-82EF-B19C466B239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130CB194-35B9-4229-9CFE-5C3B911EC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fld id="{A2AE2B76-F97F-4BE2-8670-72276A5F21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180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2">
            <a:extLst>
              <a:ext uri="{FF2B5EF4-FFF2-40B4-BE49-F238E27FC236}">
                <a16:creationId xmlns:a16="http://schemas.microsoft.com/office/drawing/2014/main" id="{1DFFB204-6AE4-4FC9-9B60-312D7206B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888999"/>
            <a:ext cx="10798176" cy="105191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254F317-DDB0-4841-A973-FFC12960827B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90669" y="1789993"/>
            <a:ext cx="11407487" cy="43513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7B3A45C-71C1-4ADC-89E0-AF6924CA17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723900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ooter Placeholder 9">
            <a:extLst>
              <a:ext uri="{FF2B5EF4-FFF2-40B4-BE49-F238E27FC236}">
                <a16:creationId xmlns:a16="http://schemas.microsoft.com/office/drawing/2014/main" id="{B9239148-0308-46C3-9FF0-4027CC8E85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13" name="Date Placeholder 8">
            <a:extLst>
              <a:ext uri="{FF2B5EF4-FFF2-40B4-BE49-F238E27FC236}">
                <a16:creationId xmlns:a16="http://schemas.microsoft.com/office/drawing/2014/main" id="{774C5953-38DD-4451-A5AA-9A578D5936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4" name="Slide Number Placeholder 10">
            <a:extLst>
              <a:ext uri="{FF2B5EF4-FFF2-40B4-BE49-F238E27FC236}">
                <a16:creationId xmlns:a16="http://schemas.microsoft.com/office/drawing/2014/main" id="{39D06D66-ACB3-4B9C-B4EB-FC3EC5BD7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/>
          <a:lstStyle/>
          <a:p>
            <a:fld id="{0303F77D-1BEF-481A-B8C1-15974ED46E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2029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2">
            <a:extLst>
              <a:ext uri="{FF2B5EF4-FFF2-40B4-BE49-F238E27FC236}">
                <a16:creationId xmlns:a16="http://schemas.microsoft.com/office/drawing/2014/main" id="{BCC9BE23-A0EC-4866-A7A4-FD7255EF8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888999"/>
            <a:ext cx="10798176" cy="105191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03BC10E-3DDD-4EC5-BD6D-D8D180BF39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723900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FD4AD3C-6727-49EE-9625-F87A6B8AE0B7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95326" y="1940913"/>
            <a:ext cx="10798176" cy="40215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4489FA96-DDCF-4A83-91EB-4F5F6179F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11" name="Date Placeholder 8">
            <a:extLst>
              <a:ext uri="{FF2B5EF4-FFF2-40B4-BE49-F238E27FC236}">
                <a16:creationId xmlns:a16="http://schemas.microsoft.com/office/drawing/2014/main" id="{F7CC7848-0B2C-4FBE-96B0-0717CC5A9F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2" name="Slide Number Placeholder 10">
            <a:extLst>
              <a:ext uri="{FF2B5EF4-FFF2-40B4-BE49-F238E27FC236}">
                <a16:creationId xmlns:a16="http://schemas.microsoft.com/office/drawing/2014/main" id="{4CD16377-DD1B-4262-BDAE-760577F5B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/>
          <a:lstStyle/>
          <a:p>
            <a:fld id="{0303F77D-1BEF-481A-B8C1-15974ED46E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066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9B6B78-577F-43F5-BAEE-BF72484C98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15383" y="6356350"/>
            <a:ext cx="45397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CC75B8-AF8F-4D8A-9B3D-D1951A64BA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00977" y="6335049"/>
            <a:ext cx="6723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/>
                </a:solidFill>
              </a:defRPr>
            </a:lvl1pPr>
          </a:lstStyle>
          <a:p>
            <a:fld id="{C3DB2ADC-AF19-4574-8C10-79B5B04FCA2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6470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 cap="all" spc="3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orient="horz" pos="672">
          <p15:clr>
            <a:srgbClr val="F26B43"/>
          </p15:clr>
        </p15:guide>
        <p15:guide id="4" orient="horz" pos="912">
          <p15:clr>
            <a:srgbClr val="F26B43"/>
          </p15:clr>
        </p15:guide>
        <p15:guide id="5" pos="7176">
          <p15:clr>
            <a:srgbClr val="F26B43"/>
          </p15:clr>
        </p15:guide>
        <p15:guide id="6" pos="504">
          <p15:clr>
            <a:srgbClr val="F26B43"/>
          </p15:clr>
        </p15:guide>
        <p15:guide id="7" orient="horz" pos="3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hyperlink" Target="mailto:l.biezais@lvm.lv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53AE5B2F-2CD3-4E51-91D5-FEF8CE8FEF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8320" y="908651"/>
            <a:ext cx="4298322" cy="3640345"/>
          </a:xfrm>
        </p:spPr>
        <p:txBody>
          <a:bodyPr>
            <a:normAutofit/>
          </a:bodyPr>
          <a:lstStyle/>
          <a:p>
            <a:r>
              <a:rPr lang="lv-LV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Saimnieciskais izdevīgums ar inovācijām saistītos iepirkumos</a:t>
            </a:r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952DE27F-5BED-4BCC-887D-5872F796F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5882" y="4706564"/>
            <a:ext cx="3380437" cy="57074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Lauris Biezais</a:t>
            </a:r>
          </a:p>
        </p:txBody>
      </p:sp>
      <p:pic>
        <p:nvPicPr>
          <p:cNvPr id="5" name="Attēls 8" descr="Attēls, kurā ir teksts&#10;&#10;Apraksts ģenerēts automātiski">
            <a:extLst>
              <a:ext uri="{FF2B5EF4-FFF2-40B4-BE49-F238E27FC236}">
                <a16:creationId xmlns:a16="http://schemas.microsoft.com/office/drawing/2014/main" id="{B06264FD-93A8-4551-A4B6-25B24A8B4E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882" y="5277312"/>
            <a:ext cx="2366265" cy="990410"/>
          </a:xfrm>
          <a:prstGeom prst="rect">
            <a:avLst/>
          </a:prstGeom>
        </p:spPr>
      </p:pic>
      <p:pic>
        <p:nvPicPr>
          <p:cNvPr id="9" name="Attēla vietturis 7">
            <a:extLst>
              <a:ext uri="{FF2B5EF4-FFF2-40B4-BE49-F238E27FC236}">
                <a16:creationId xmlns:a16="http://schemas.microsoft.com/office/drawing/2014/main" id="{4D3F6EBB-6DAE-448C-9BD7-4C7A972DC91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547"/>
          <a:stretch/>
        </p:blipFill>
        <p:spPr>
          <a:xfrm>
            <a:off x="4826642" y="-104076"/>
            <a:ext cx="7546695" cy="7000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4383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DF436F-4535-4BBF-B451-F7AC9E8A5F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643" y="871758"/>
            <a:ext cx="6695695" cy="3871143"/>
          </a:xfrm>
        </p:spPr>
        <p:txBody>
          <a:bodyPr/>
          <a:lstStyle/>
          <a:p>
            <a:r>
              <a:rPr lang="lv-LV" sz="3200" b="1" dirty="0">
                <a:solidFill>
                  <a:srgbClr val="0078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Kāpēc iepirkumā inovēt?</a:t>
            </a:r>
            <a:endParaRPr lang="en-US" sz="3200" b="1" dirty="0">
              <a:solidFill>
                <a:srgbClr val="00784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3" name="Attēls 9">
            <a:extLst>
              <a:ext uri="{FF2B5EF4-FFF2-40B4-BE49-F238E27FC236}">
                <a16:creationId xmlns:a16="http://schemas.microsoft.com/office/drawing/2014/main" id="{DF197E6E-DDC4-4D58-B5A8-CA09B004B5D9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7911" y="5986242"/>
            <a:ext cx="1777859" cy="705693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4E3EE37-D355-4F63-BFD5-AFC53DAB548F}"/>
              </a:ext>
            </a:extLst>
          </p:cNvPr>
          <p:cNvSpPr txBox="1"/>
          <p:nvPr/>
        </p:nvSpPr>
        <p:spPr>
          <a:xfrm>
            <a:off x="684642" y="1683206"/>
            <a:ext cx="6894718" cy="43242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b="0" i="0" u="none" strike="noStrike" baseline="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«Sabiedrībai par katru publisko iepirkumu ir pamatota interese zināt ne vien to, vai iepirktais risinājums ir formāli atbilstīgs, bet arī to, vai tas rada </a:t>
            </a:r>
            <a:r>
              <a:rPr lang="lv-LV" b="1" i="0" u="none" strike="noStrike" baseline="0" dirty="0">
                <a:solidFill>
                  <a:srgbClr val="0078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labāko pievienoto vērtību no kvalitātes, izmaksu lietderības un </a:t>
            </a:r>
            <a:r>
              <a:rPr lang="lv-LV" b="1" i="0" u="none" strike="noStrike" baseline="0" dirty="0" err="1">
                <a:solidFill>
                  <a:srgbClr val="0078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vidiskās</a:t>
            </a:r>
            <a:r>
              <a:rPr lang="lv-LV" b="1" i="0" u="none" strike="noStrike" baseline="0" dirty="0">
                <a:solidFill>
                  <a:srgbClr val="0078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un sociālās ietekmes viedokļa</a:t>
            </a:r>
            <a:r>
              <a:rPr lang="lv-LV" b="0" i="0" u="none" strike="noStrike" baseline="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kā arī to, vai tas rada </a:t>
            </a:r>
            <a:r>
              <a:rPr lang="lv-LV" b="1" i="0" u="none" strike="noStrike" baseline="0" dirty="0">
                <a:solidFill>
                  <a:srgbClr val="0078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iespējas piegādātāju tirgum</a:t>
            </a:r>
            <a:r>
              <a:rPr lang="lv-LV" b="0" i="0" u="none" strike="noStrike" baseline="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  <a:p>
            <a:pPr>
              <a:spcBef>
                <a:spcPts val="600"/>
              </a:spcBef>
            </a:pPr>
            <a:r>
              <a:rPr lang="lv-LV" b="0" i="0" u="none" strike="noStrike" baseline="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Inovācijas iepirkums risina visas minētās problēmas. Tas paver iespējas </a:t>
            </a:r>
            <a:r>
              <a:rPr lang="lv-LV" b="1" i="0" u="none" strike="noStrike" baseline="0" dirty="0">
                <a:solidFill>
                  <a:srgbClr val="0078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kvalitatīvākiem</a:t>
            </a:r>
            <a:r>
              <a:rPr lang="lv-LV" b="1" i="0" u="none" strike="noStrike" baseline="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lv-LV" b="0" i="0" u="none" strike="noStrike" baseline="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 </a:t>
            </a:r>
            <a:r>
              <a:rPr lang="lv-LV" b="1" i="0" u="none" strike="noStrike" baseline="0" dirty="0">
                <a:solidFill>
                  <a:srgbClr val="0078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efektīvākiem</a:t>
            </a:r>
            <a:r>
              <a:rPr lang="lv-LV" b="1" i="0" u="none" strike="noStrike" baseline="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lv-LV" b="1" i="0" u="none" strike="noStrike" baseline="0" dirty="0">
                <a:solidFill>
                  <a:srgbClr val="1C8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risinājumiem, kuru izvēlē piešķirta nozīme </a:t>
            </a:r>
            <a:r>
              <a:rPr lang="lv-LV" b="1" i="0" u="none" strike="noStrike" baseline="0" dirty="0" err="1">
                <a:solidFill>
                  <a:srgbClr val="1C8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vidiskajiem</a:t>
            </a:r>
            <a:r>
              <a:rPr lang="lv-LV" b="1" i="0" u="none" strike="noStrike" baseline="0" dirty="0">
                <a:solidFill>
                  <a:srgbClr val="1C8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un sociālajiem ieguvumiem</a:t>
            </a:r>
            <a:r>
              <a:rPr lang="lv-LV" b="0" i="0" u="none" strike="noStrike" baseline="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kā arī </a:t>
            </a:r>
            <a:r>
              <a:rPr lang="lv-LV" b="1" i="0" u="none" strike="noStrike" baseline="0" dirty="0">
                <a:solidFill>
                  <a:srgbClr val="1C8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augstākai izmaksu lietderībai</a:t>
            </a:r>
            <a:r>
              <a:rPr lang="lv-LV" b="0" i="0" u="none" strike="noStrike" baseline="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; tas arī nodrošina </a:t>
            </a:r>
            <a:r>
              <a:rPr lang="lv-LV" b="1" i="0" u="none" strike="noStrike" baseline="0" dirty="0">
                <a:solidFill>
                  <a:srgbClr val="1C8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jaunas uzņēmējdarbības iespējas uzņēmumiem</a:t>
            </a:r>
            <a:r>
              <a:rPr lang="lv-LV" i="0" u="none" strike="noStrike" baseline="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»*. </a:t>
            </a:r>
          </a:p>
          <a:p>
            <a:pPr algn="just"/>
            <a:endParaRPr lang="lv-LV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r>
              <a:rPr lang="lv-LV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* Eiropas komisijas 18.06.2021. paziņojums «Ieteikumi par inovācijas iepirkumu»</a:t>
            </a:r>
            <a:endParaRPr lang="lv-LV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0" name="Picture Placeholder 5">
            <a:extLst>
              <a:ext uri="{FF2B5EF4-FFF2-40B4-BE49-F238E27FC236}">
                <a16:creationId xmlns:a16="http://schemas.microsoft.com/office/drawing/2014/main" id="{9E89FCAC-90DD-4CD9-A0BB-2234ACB7BC5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04480" y="0"/>
            <a:ext cx="4287520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260918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DF436F-4535-4BBF-B451-F7AC9E8A5F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643" y="871759"/>
            <a:ext cx="6695695" cy="573584"/>
          </a:xfrm>
        </p:spPr>
        <p:txBody>
          <a:bodyPr/>
          <a:lstStyle/>
          <a:p>
            <a:r>
              <a:rPr lang="lv-LV" sz="3200" b="1" dirty="0">
                <a:solidFill>
                  <a:srgbClr val="1C8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Cena vai kvalitātes kritēriji?</a:t>
            </a:r>
            <a:endParaRPr lang="en-US" sz="3200" b="1" dirty="0">
              <a:solidFill>
                <a:srgbClr val="1C805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8" name="Attēls 9">
            <a:extLst>
              <a:ext uri="{FF2B5EF4-FFF2-40B4-BE49-F238E27FC236}">
                <a16:creationId xmlns:a16="http://schemas.microsoft.com/office/drawing/2014/main" id="{DF32D92E-7670-4BF8-956C-895AD8ED567A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7911" y="5986242"/>
            <a:ext cx="1777859" cy="705693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0779E58-BEB9-490F-97BF-A8F078011F14}"/>
              </a:ext>
            </a:extLst>
          </p:cNvPr>
          <p:cNvSpPr txBox="1"/>
          <p:nvPr/>
        </p:nvSpPr>
        <p:spPr>
          <a:xfrm>
            <a:off x="802257" y="1648543"/>
            <a:ext cx="6578081" cy="52860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ctr">
              <a:spcAft>
                <a:spcPts val="300"/>
              </a:spcAft>
            </a:pPr>
            <a:r>
              <a:rPr lang="lv-LV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 inovācijām saistīts iepirkums būs nevis tikai preces vai pakalpojuma iegāde, bet gan </a:t>
            </a:r>
            <a:r>
              <a:rPr lang="lv-LV" sz="2000" b="1" dirty="0">
                <a:solidFill>
                  <a:srgbClr val="0078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pastāvoša izaicinājuma risinājums</a:t>
            </a:r>
            <a:r>
              <a:rPr lang="lv-LV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  <a:p>
            <a:pPr fontAlgn="ctr">
              <a:spcAft>
                <a:spcPts val="300"/>
              </a:spcAft>
            </a:pPr>
            <a:endParaRPr lang="lv-LV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fontAlgn="ctr">
              <a:spcAft>
                <a:spcPts val="300"/>
              </a:spcAft>
            </a:pPr>
            <a:r>
              <a:rPr lang="lv-LV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Šādos iepirkumos saimniecisko izdevīgumu, visticamāk, nespēs raksturot tikai cena. Lai tikai cenas kritērijs būtu piemērots, pasūtītājam ir jāvar ļoti detalizēti un izsmeļoši raksturo sava vajadzība.</a:t>
            </a:r>
          </a:p>
          <a:p>
            <a:pPr fontAlgn="ctr">
              <a:spcAft>
                <a:spcPts val="300"/>
              </a:spcAft>
            </a:pPr>
            <a:endParaRPr lang="lv-LV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fontAlgn="ctr">
              <a:spcAft>
                <a:spcPts val="300"/>
              </a:spcAft>
            </a:pPr>
            <a:r>
              <a:rPr lang="lv-LV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Piemērotāks būs risinājums ar iepirkuma priekšmetu raksturojošiem kvalitātes kritērijiem, kas </a:t>
            </a:r>
            <a:r>
              <a:rPr lang="lv-LV" sz="2000" b="1" dirty="0">
                <a:solidFill>
                  <a:srgbClr val="0078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raksturo piedāvājuma spējas pēc iespējas pilnvērtīgāk realizēt pasūtītāja vajadzību</a:t>
            </a:r>
            <a:r>
              <a:rPr lang="lv-LV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  <a:p>
            <a:pPr fontAlgn="ctr">
              <a:spcAft>
                <a:spcPts val="300"/>
              </a:spcAft>
            </a:pPr>
            <a:endParaRPr lang="lv-LV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rtl="0" fontAlgn="ctr">
              <a:spcBef>
                <a:spcPts val="0"/>
              </a:spcBef>
              <a:spcAft>
                <a:spcPts val="300"/>
              </a:spcAft>
            </a:pPr>
            <a:endParaRPr lang="lv-LV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rtl="0" fontAlgn="ctr">
              <a:spcBef>
                <a:spcPts val="0"/>
              </a:spcBef>
              <a:spcAft>
                <a:spcPts val="0"/>
              </a:spcAft>
            </a:pPr>
            <a:endParaRPr lang="lv-LV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883661EA-A7E6-4572-845D-61CC9DD863E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18" name="Attēls 5">
            <a:extLst>
              <a:ext uri="{FF2B5EF4-FFF2-40B4-BE49-F238E27FC236}">
                <a16:creationId xmlns:a16="http://schemas.microsoft.com/office/drawing/2014/main" id="{F00B1E21-B8ED-4435-B6E1-E5621CBC340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94320" y="0"/>
            <a:ext cx="4297680" cy="685800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728955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DF436F-4535-4BBF-B451-F7AC9E8A5F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643" y="871758"/>
            <a:ext cx="6695695" cy="3871143"/>
          </a:xfrm>
        </p:spPr>
        <p:txBody>
          <a:bodyPr/>
          <a:lstStyle/>
          <a:p>
            <a:r>
              <a:rPr lang="lv-LV" sz="3200" b="1" dirty="0">
                <a:solidFill>
                  <a:srgbClr val="0078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Atlases un vērtēšanas procesu mijiedarbība</a:t>
            </a:r>
            <a:endParaRPr lang="en-US" sz="3200" b="1" dirty="0">
              <a:solidFill>
                <a:srgbClr val="00784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8" name="Attēls 9">
            <a:extLst>
              <a:ext uri="{FF2B5EF4-FFF2-40B4-BE49-F238E27FC236}">
                <a16:creationId xmlns:a16="http://schemas.microsoft.com/office/drawing/2014/main" id="{DF32D92E-7670-4BF8-956C-895AD8ED567A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7911" y="5986242"/>
            <a:ext cx="1777859" cy="705693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0779E58-BEB9-490F-97BF-A8F078011F14}"/>
              </a:ext>
            </a:extLst>
          </p:cNvPr>
          <p:cNvSpPr txBox="1"/>
          <p:nvPr/>
        </p:nvSpPr>
        <p:spPr>
          <a:xfrm>
            <a:off x="809554" y="2072074"/>
            <a:ext cx="6800285" cy="5093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 fontAlgn="ctr">
              <a:spcBef>
                <a:spcPts val="600"/>
              </a:spcBef>
              <a:spcAft>
                <a:spcPts val="1200"/>
              </a:spcAft>
            </a:pPr>
            <a:r>
              <a:rPr lang="lv-LV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Pasūtītāja interešu «Pieredzējis un zinošs partneris» un «Iespējami atvērta konkurence» savstarpējā mijiedarbība.</a:t>
            </a:r>
          </a:p>
          <a:p>
            <a:pPr fontAlgn="ctr">
              <a:spcBef>
                <a:spcPts val="600"/>
              </a:spcBef>
              <a:spcAft>
                <a:spcPts val="1200"/>
              </a:spcAft>
            </a:pPr>
            <a:r>
              <a:rPr lang="lv-LV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 inovācijām saistītos iepirkumos jāuzmanās ar pārlieku detalizētām kvalifikācijas prasībām. Lietderīgāk meklēt vajadzības risinājumu ir tieši caur vērtēšanas kritērijiem. </a:t>
            </a:r>
            <a:r>
              <a:rPr lang="lv-LV" sz="2000" b="1" dirty="0">
                <a:solidFill>
                  <a:srgbClr val="0078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Saimnieciski visizdevīgākie risinājumi būs iespējami tikai ar reālas konkurences līdzdalību. </a:t>
            </a:r>
          </a:p>
          <a:p>
            <a:pPr fontAlgn="ctr">
              <a:spcBef>
                <a:spcPts val="600"/>
              </a:spcBef>
              <a:spcAft>
                <a:spcPts val="1200"/>
              </a:spcAft>
            </a:pPr>
            <a:r>
              <a:rPr lang="lv-LV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Ja procedūra pieļauj, der atcerēties par </a:t>
            </a:r>
            <a:r>
              <a:rPr lang="lv-LV" sz="2000" b="1" dirty="0">
                <a:solidFill>
                  <a:srgbClr val="0078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kandidātu skaita samazināšanas kritērijiem</a:t>
            </a:r>
            <a:r>
              <a:rPr lang="lv-LV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  <a:p>
            <a:pPr fontAlgn="ctr">
              <a:spcAft>
                <a:spcPts val="300"/>
              </a:spcAft>
            </a:pPr>
            <a:endParaRPr lang="lv-LV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rtl="0" fontAlgn="ctr">
              <a:spcBef>
                <a:spcPts val="0"/>
              </a:spcBef>
              <a:spcAft>
                <a:spcPts val="300"/>
              </a:spcAft>
            </a:pPr>
            <a:endParaRPr lang="lv-LV" sz="20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685800" marR="0">
              <a:spcBef>
                <a:spcPts val="0"/>
              </a:spcBef>
              <a:spcAft>
                <a:spcPts val="0"/>
              </a:spcAft>
            </a:pPr>
            <a:r>
              <a:rPr lang="lv-LV" sz="20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</a:p>
        </p:txBody>
      </p:sp>
      <p:pic>
        <p:nvPicPr>
          <p:cNvPr id="7" name="Attēls 36">
            <a:extLst>
              <a:ext uri="{FF2B5EF4-FFF2-40B4-BE49-F238E27FC236}">
                <a16:creationId xmlns:a16="http://schemas.microsoft.com/office/drawing/2014/main" id="{F6C3EEDD-8FF3-4348-AF97-B19CADB1C75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94320" y="0"/>
            <a:ext cx="4297680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07032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DF436F-4535-4BBF-B451-F7AC9E8A5F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643" y="871758"/>
            <a:ext cx="6695695" cy="3871143"/>
          </a:xfrm>
        </p:spPr>
        <p:txBody>
          <a:bodyPr/>
          <a:lstStyle/>
          <a:p>
            <a:r>
              <a:rPr lang="lv-LV" sz="3200" b="1" dirty="0">
                <a:solidFill>
                  <a:srgbClr val="0078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Saprotami un motivējoši kritēriji</a:t>
            </a:r>
            <a:endParaRPr lang="en-US" sz="3200" b="1" dirty="0">
              <a:solidFill>
                <a:srgbClr val="00784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8" name="Attēls 9">
            <a:extLst>
              <a:ext uri="{FF2B5EF4-FFF2-40B4-BE49-F238E27FC236}">
                <a16:creationId xmlns:a16="http://schemas.microsoft.com/office/drawing/2014/main" id="{DF32D92E-7670-4BF8-956C-895AD8ED567A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7911" y="5986242"/>
            <a:ext cx="1777859" cy="705693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0779E58-BEB9-490F-97BF-A8F078011F14}"/>
              </a:ext>
            </a:extLst>
          </p:cNvPr>
          <p:cNvSpPr txBox="1"/>
          <p:nvPr/>
        </p:nvSpPr>
        <p:spPr>
          <a:xfrm>
            <a:off x="820305" y="2156383"/>
            <a:ext cx="6560034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ctr"/>
            <a:r>
              <a:rPr lang="lv-LV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Izšķiroši svarīgi ir tas, lai pretendents un pasūtītājs kritēriju saturu un pasūtītāja vajadzības saprot vienādi.</a:t>
            </a:r>
          </a:p>
          <a:p>
            <a:pPr fontAlgn="ctr"/>
            <a:endParaRPr lang="lv-LV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fontAlgn="ctr"/>
            <a:r>
              <a:rPr lang="lv-LV" sz="2000" b="1" dirty="0">
                <a:solidFill>
                  <a:srgbClr val="0078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Vairāk nav labāk!</a:t>
            </a:r>
            <a:r>
              <a:rPr lang="lv-LV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Vērtēšanas kritēriju pārmērīgums var traucēt inovācijām.</a:t>
            </a:r>
          </a:p>
          <a:p>
            <a:pPr rtl="0" fontAlgn="ctr">
              <a:spcBef>
                <a:spcPts val="0"/>
              </a:spcBef>
              <a:spcAft>
                <a:spcPts val="0"/>
              </a:spcAft>
            </a:pPr>
            <a:endParaRPr lang="lv-LV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rtl="0" fontAlgn="ctr">
              <a:spcBef>
                <a:spcPts val="0"/>
              </a:spcBef>
              <a:spcAft>
                <a:spcPts val="0"/>
              </a:spcAft>
            </a:pPr>
            <a:r>
              <a:rPr lang="lv-LV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Pasūtītājs objektīvi var neapzināties savu vajadzību detalizēti. Piedāvājumu vērtēšanas kopumam </a:t>
            </a:r>
            <a:r>
              <a:rPr lang="lv-LV" sz="2000" b="1" dirty="0">
                <a:solidFill>
                  <a:srgbClr val="0078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jādod iespēja pilnveidot pašu pasūtītāja vajadzību</a:t>
            </a:r>
            <a:r>
              <a:rPr lang="lv-LV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  <a:p>
            <a:pPr rtl="0" fontAlgn="ctr">
              <a:spcBef>
                <a:spcPts val="0"/>
              </a:spcBef>
              <a:spcAft>
                <a:spcPts val="0"/>
              </a:spcAft>
            </a:pPr>
            <a:endParaRPr lang="lv-LV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rtl="0" fontAlgn="ctr">
              <a:spcBef>
                <a:spcPts val="0"/>
              </a:spcBef>
              <a:spcAft>
                <a:spcPts val="0"/>
              </a:spcAft>
            </a:pPr>
            <a:r>
              <a:rPr lang="lv-LV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 rtl="0" fontAlgn="ctr">
              <a:spcBef>
                <a:spcPts val="0"/>
              </a:spcBef>
              <a:spcAft>
                <a:spcPts val="0"/>
              </a:spcAft>
            </a:pPr>
            <a:endParaRPr lang="lv-LV" sz="20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rtl="0" fontAlgn="ctr">
              <a:spcBef>
                <a:spcPts val="0"/>
              </a:spcBef>
              <a:spcAft>
                <a:spcPts val="0"/>
              </a:spcAft>
            </a:pPr>
            <a:endParaRPr lang="lv-LV" sz="20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rtl="0" fontAlgn="ctr">
              <a:spcBef>
                <a:spcPts val="0"/>
              </a:spcBef>
              <a:spcAft>
                <a:spcPts val="0"/>
              </a:spcAft>
            </a:pPr>
            <a:endParaRPr lang="lv-LV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rtl="0" fontAlgn="ctr">
              <a:spcBef>
                <a:spcPts val="0"/>
              </a:spcBef>
              <a:spcAft>
                <a:spcPts val="0"/>
              </a:spcAft>
            </a:pPr>
            <a:endParaRPr lang="lv-LV" sz="20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685800" marR="0">
              <a:spcBef>
                <a:spcPts val="0"/>
              </a:spcBef>
              <a:spcAft>
                <a:spcPts val="0"/>
              </a:spcAft>
            </a:pPr>
            <a:r>
              <a:rPr lang="lv-LV" sz="20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</a:p>
        </p:txBody>
      </p:sp>
      <p:pic>
        <p:nvPicPr>
          <p:cNvPr id="24" name="Attēls 2">
            <a:extLst>
              <a:ext uri="{FF2B5EF4-FFF2-40B4-BE49-F238E27FC236}">
                <a16:creationId xmlns:a16="http://schemas.microsoft.com/office/drawing/2014/main" id="{921C95EF-4A0B-442A-87C9-A825D092F87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94320" y="0"/>
            <a:ext cx="4297680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475583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DF436F-4535-4BBF-B451-F7AC9E8A5F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643" y="871758"/>
            <a:ext cx="6695695" cy="3871143"/>
          </a:xfrm>
        </p:spPr>
        <p:txBody>
          <a:bodyPr/>
          <a:lstStyle/>
          <a:p>
            <a:r>
              <a:rPr lang="lv-LV" sz="3200" b="1" dirty="0">
                <a:solidFill>
                  <a:srgbClr val="0078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Fokuss uz rezultātu</a:t>
            </a:r>
            <a:endParaRPr lang="en-US" sz="3200" b="1" dirty="0">
              <a:solidFill>
                <a:srgbClr val="00784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8" name="Attēls 9">
            <a:extLst>
              <a:ext uri="{FF2B5EF4-FFF2-40B4-BE49-F238E27FC236}">
                <a16:creationId xmlns:a16="http://schemas.microsoft.com/office/drawing/2014/main" id="{DF32D92E-7670-4BF8-956C-895AD8ED567A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7911" y="5986242"/>
            <a:ext cx="1777859" cy="705693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0779E58-BEB9-490F-97BF-A8F078011F14}"/>
              </a:ext>
            </a:extLst>
          </p:cNvPr>
          <p:cNvSpPr txBox="1"/>
          <p:nvPr/>
        </p:nvSpPr>
        <p:spPr>
          <a:xfrm>
            <a:off x="770285" y="1802440"/>
            <a:ext cx="652441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ctr"/>
            <a:r>
              <a:rPr lang="lv-LV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Pasūtītāja vajadzības pilnvērtīgai realizācijai ir svarīgi izvēlēties </a:t>
            </a:r>
            <a:r>
              <a:rPr lang="lv-LV" sz="2000" b="1" dirty="0">
                <a:solidFill>
                  <a:srgbClr val="0078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piemērotāko iepirkuma procedūru</a:t>
            </a:r>
            <a:r>
              <a:rPr lang="lv-LV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rtl="0" fontAlgn="ctr">
              <a:spcBef>
                <a:spcPts val="0"/>
              </a:spcBef>
              <a:spcAft>
                <a:spcPts val="0"/>
              </a:spcAft>
            </a:pPr>
            <a:endParaRPr lang="lv-LV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fontAlgn="ctr"/>
            <a:r>
              <a:rPr lang="lv-LV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Vai vērtēšanas kritēriju kopums tiešām liek pretendentam piedāvāt labāko iespējamo risinājumu?</a:t>
            </a:r>
          </a:p>
          <a:p>
            <a:pPr rtl="0" fontAlgn="ctr">
              <a:spcBef>
                <a:spcPts val="0"/>
              </a:spcBef>
              <a:spcAft>
                <a:spcPts val="0"/>
              </a:spcAft>
            </a:pPr>
            <a:endParaRPr lang="lv-LV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rtl="0" fontAlgn="ctr">
              <a:spcBef>
                <a:spcPts val="0"/>
              </a:spcBef>
              <a:spcAft>
                <a:spcPts val="0"/>
              </a:spcAft>
            </a:pPr>
            <a:r>
              <a:rPr lang="lv-LV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Vērtēšanas kritērijiem ir jābūt reāli funkcionējošiem jeb tādiem, kas arī praksē dod pasūtītājam papildus ieguvumus.  Jāpārliecinās, ka </a:t>
            </a:r>
            <a:r>
              <a:rPr lang="lv-LV" sz="2000" b="1" dirty="0">
                <a:solidFill>
                  <a:srgbClr val="1C8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pasūtītājs spēs piedāvātos «labumus» izmantot. </a:t>
            </a:r>
            <a:endParaRPr lang="lv-LV" sz="2000" b="1" dirty="0">
              <a:solidFill>
                <a:srgbClr val="1C805E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rtl="0" fontAlgn="ctr">
              <a:spcBef>
                <a:spcPts val="0"/>
              </a:spcBef>
              <a:spcAft>
                <a:spcPts val="0"/>
              </a:spcAft>
            </a:pPr>
            <a:endParaRPr lang="lv-LV" sz="20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3" name="Attēls 60">
            <a:extLst>
              <a:ext uri="{FF2B5EF4-FFF2-40B4-BE49-F238E27FC236}">
                <a16:creationId xmlns:a16="http://schemas.microsoft.com/office/drawing/2014/main" id="{E8CCDBE6-92A8-4E4D-82F3-975ADF3D230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94320" y="0"/>
            <a:ext cx="5242642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582243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ttēla vietturis 6">
            <a:extLst>
              <a:ext uri="{FF2B5EF4-FFF2-40B4-BE49-F238E27FC236}">
                <a16:creationId xmlns:a16="http://schemas.microsoft.com/office/drawing/2014/main" id="{5646FFB2-6317-4C87-B5E2-0D4833FC7C9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0885" y="0"/>
            <a:ext cx="8143806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0" name="Title 69">
            <a:extLst>
              <a:ext uri="{FF2B5EF4-FFF2-40B4-BE49-F238E27FC236}">
                <a16:creationId xmlns:a16="http://schemas.microsoft.com/office/drawing/2014/main" id="{1272E09B-CE1D-409C-82FE-09F0399EB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841" y="4184579"/>
            <a:ext cx="7014145" cy="1666885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l">
              <a:lnSpc>
                <a:spcPct val="90000"/>
              </a:lnSpc>
            </a:pPr>
            <a:r>
              <a:rPr lang="lv-LV" sz="3600" cap="all" dirty="0">
                <a:solidFill>
                  <a:srgbClr val="FFFFFF"/>
                </a:solidFill>
              </a:rPr>
              <a:t>«</a:t>
            </a:r>
            <a:r>
              <a:rPr lang="lv-LV" sz="36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Ja es būtu jautājis cilvēkiem, ko tie vēlas, viņi būtu teikuši - ātrākus zirgus</a:t>
            </a:r>
            <a:r>
              <a:rPr lang="lv-LV" sz="3600" cap="all" dirty="0">
                <a:solidFill>
                  <a:srgbClr val="FFFFFF"/>
                </a:solidFill>
              </a:rPr>
              <a:t>»</a:t>
            </a:r>
            <a:r>
              <a:rPr lang="en-US" sz="3600" cap="all" dirty="0">
                <a:solidFill>
                  <a:srgbClr val="FFFFFF"/>
                </a:solidFill>
              </a:rPr>
              <a:t>.</a:t>
            </a:r>
            <a:br>
              <a:rPr lang="en-US" sz="3200" cap="all" dirty="0">
                <a:solidFill>
                  <a:srgbClr val="FFFFFF"/>
                </a:solidFill>
              </a:rPr>
            </a:br>
            <a:endParaRPr lang="en-US" sz="3200" cap="all" dirty="0">
              <a:solidFill>
                <a:srgbClr val="FFFFFF"/>
              </a:solidFill>
            </a:endParaRPr>
          </a:p>
        </p:txBody>
      </p:sp>
      <p:sp>
        <p:nvSpPr>
          <p:cNvPr id="20" name="Subtitle 19">
            <a:extLst>
              <a:ext uri="{FF2B5EF4-FFF2-40B4-BE49-F238E27FC236}">
                <a16:creationId xmlns:a16="http://schemas.microsoft.com/office/drawing/2014/main" id="{62585D30-EF48-420E-A2D2-902C30D25F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50256" y="5771181"/>
            <a:ext cx="5763125" cy="976406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lv-LV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Henrijs Fords, </a:t>
            </a:r>
            <a:r>
              <a:rPr lang="lv-LV" sz="20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Ford Motor </a:t>
            </a:r>
            <a:r>
              <a:rPr lang="lv-LV" sz="2000" i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Company</a:t>
            </a:r>
            <a:r>
              <a:rPr lang="lv-LV" sz="20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lv-LV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dibinātājs</a:t>
            </a:r>
            <a:endParaRPr lang="en-US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75915E0D-DC71-4EDC-848E-37F181FDD70C}"/>
              </a:ext>
            </a:extLst>
          </p:cNvPr>
          <p:cNvSpPr txBox="1">
            <a:spLocks/>
          </p:cNvSpPr>
          <p:nvPr/>
        </p:nvSpPr>
        <p:spPr>
          <a:xfrm>
            <a:off x="7317007" y="1509531"/>
            <a:ext cx="3619697" cy="191946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kern="1200" cap="none" spc="3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lv-LV" sz="4400" cap="all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Paldies!</a:t>
            </a:r>
            <a:endParaRPr lang="en-US" sz="4400" cap="all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3FDEF2F-024F-4ACC-9B35-C783B679F157}"/>
              </a:ext>
            </a:extLst>
          </p:cNvPr>
          <p:cNvSpPr txBox="1"/>
          <p:nvPr/>
        </p:nvSpPr>
        <p:spPr>
          <a:xfrm>
            <a:off x="8483671" y="2791126"/>
            <a:ext cx="335723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Lauris Biezais</a:t>
            </a:r>
          </a:p>
          <a:p>
            <a:r>
              <a:rPr lang="lv-LV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AS «Latvijas valsts meži»</a:t>
            </a:r>
          </a:p>
          <a:p>
            <a:r>
              <a:rPr lang="lv-LV" sz="2000" dirty="0">
                <a:solidFill>
                  <a:srgbClr val="0078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l.biezais@lvm.lv</a:t>
            </a:r>
            <a:r>
              <a:rPr lang="lv-LV" sz="2000" dirty="0">
                <a:solidFill>
                  <a:srgbClr val="00784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F525589C-996B-48BE-BA4A-6D4E42D0D7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01146" y="4314825"/>
            <a:ext cx="3738380" cy="3738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981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  <p:bldP spid="20" grpId="0" build="p"/>
    </p:bldLst>
  </p:timing>
</p:sld>
</file>

<file path=ppt/theme/theme1.xml><?xml version="1.0" encoding="utf-8"?>
<a:theme xmlns:a="http://schemas.openxmlformats.org/drawingml/2006/main" name="ChronicleVTI">
  <a:themeElements>
    <a:clrScheme name="Chronicle">
      <a:dk1>
        <a:srgbClr val="000000"/>
      </a:dk1>
      <a:lt1>
        <a:srgbClr val="FFFFFF"/>
      </a:lt1>
      <a:dk2>
        <a:srgbClr val="1C1C32"/>
      </a:dk2>
      <a:lt2>
        <a:srgbClr val="F8F4F1"/>
      </a:lt2>
      <a:accent1>
        <a:srgbClr val="734B67"/>
      </a:accent1>
      <a:accent2>
        <a:srgbClr val="959EBB"/>
      </a:accent2>
      <a:accent3>
        <a:srgbClr val="596781"/>
      </a:accent3>
      <a:accent4>
        <a:srgbClr val="7F6E8C"/>
      </a:accent4>
      <a:accent5>
        <a:srgbClr val="DB9A8F"/>
      </a:accent5>
      <a:accent6>
        <a:srgbClr val="C29AB1"/>
      </a:accent6>
      <a:hlink>
        <a:srgbClr val="778BA2"/>
      </a:hlink>
      <a:folHlink>
        <a:srgbClr val="A27C99"/>
      </a:folHlink>
    </a:clrScheme>
    <a:fontScheme name="Custom 9">
      <a:majorFont>
        <a:latin typeface="Univers Condensed"/>
        <a:ea typeface=""/>
        <a:cs typeface=""/>
      </a:majorFont>
      <a:minorFont>
        <a:latin typeface="Calisto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hronicleVTI" id="{508E4D90-5116-4BF0-876B-3F422DD1F65F}" vid="{AA21DC3D-92A8-43A4-8358-ED428371CD5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8" ma:contentTypeDescription="Create a new document." ma:contentTypeScope="" ma:versionID="22a266b9fa9a230c5a512669d8b298c3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eddc33fff6b14141ee5c74a0d29ea6a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2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lcf76f155ced4ddcb4097134ff3c332f" ma:index="24" nillable="true" ma:taxonomy="true" ma:internalName="lcf76f155ced4ddcb4097134ff3c332f" ma:taxonomyFieldName="MediaServiceAITags" ma:displayName="Image Tags" ma:readOnly="false" ma:fieldId="{5cf76f15-5ced-4ddc-b409-7134ff3c332f}" ma:taxonomyMulti="true" ma:sspId="e385fb40-52d4-4fae-9c5b-3e8ff8a5878e" ma:termSetId="09814cd3-568e-4e90-9814-8d621ff8fb84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5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lcf76f155ced4ddcb4097134ff3c332f xmlns="71af3243-3dd4-4a8d-8c0d-dd76da1f02a5">
      <Terms xmlns="http://schemas.microsoft.com/office/infopath/2007/PartnerControls"/>
    </lcf76f155ced4ddcb4097134ff3c332f>
    <TaxCatchAll xmlns="230e9df3-be65-4c73-a93b-d1236ebd677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159187C1-630C-405A-830B-EED062A4969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EC785CC-7DC7-486B-AC4F-90AD768E96A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E0F876D-ECAD-49DD-95DE-E4DA3D4E9CA1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schemas.microsoft.com/sharepoint/v3"/>
    <ds:schemaRef ds:uri="230e9df3-be65-4c73-a93b-d1236ebd677e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Chronicle design</Template>
  <TotalTime>19062</TotalTime>
  <Words>408</Words>
  <Application>Microsoft Office PowerPoint</Application>
  <PresentationFormat>Widescreen</PresentationFormat>
  <Paragraphs>47</Paragraphs>
  <Slides>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Calisto MT</vt:lpstr>
      <vt:lpstr>Open Sans</vt:lpstr>
      <vt:lpstr>Univers Condensed</vt:lpstr>
      <vt:lpstr>ChronicleVTI</vt:lpstr>
      <vt:lpstr>Saimnieciskais izdevīgums ar inovācijām saistītos iepirkumos</vt:lpstr>
      <vt:lpstr>Kāpēc iepirkumā inovēt?</vt:lpstr>
      <vt:lpstr>Cena vai kvalitātes kritēriji?</vt:lpstr>
      <vt:lpstr>Atlases un vērtēšanas procesu mijiedarbība</vt:lpstr>
      <vt:lpstr>Saprotami un motivējoši kritēriji</vt:lpstr>
      <vt:lpstr>Fokuss uz rezultātu</vt:lpstr>
      <vt:lpstr>«Ja es būtu jautājis cilvēkiem, ko tie vēlas, viņi būtu teikuši - ātrākus zirgus».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Saimnieciskais izdevīgums ar inovācijām saistītos iepirkumos</dc:title>
  <dc:creator>Lauris Biezais</dc:creator>
  <cp:lastModifiedBy>Lauris Biezais</cp:lastModifiedBy>
  <cp:revision>65</cp:revision>
  <dcterms:created xsi:type="dcterms:W3CDTF">2021-11-03T14:45:19Z</dcterms:created>
  <dcterms:modified xsi:type="dcterms:W3CDTF">2021-11-17T17:54:02Z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